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omments/comment1.xml" ContentType="application/vnd.openxmlformats-officedocument.presentationml.comments+xml"/>
  <Override PartName="/ppt/comments/comment2.xml" ContentType="application/vnd.openxmlformats-officedocument.presentationml.comments+xml"/>
  <Override PartName="/ppt/comments/comment3.xml" ContentType="application/vnd.openxmlformats-officedocument.presentationml.comments+xml"/>
  <Override PartName="/ppt/comments/comment4.xml" ContentType="application/vnd.openxmlformats-officedocument.presentationml.comments+xml"/>
  <Override PartName="/ppt/comments/comment5.xml" ContentType="application/vnd.openxmlformats-officedocument.presentationml.comments+xml"/>
  <Override PartName="/ppt/comments/comment6.xml" ContentType="application/vnd.openxmlformats-officedocument.presentationml.comments+xml"/>
  <Override PartName="/ppt/comments/comment7.xml" ContentType="application/vnd.openxmlformats-officedocument.presentationml.comments+xml"/>
  <Override PartName="/ppt/comments/comment8.xml" ContentType="application/vnd.openxmlformats-officedocument.presentationml.comments+xml"/>
  <Override PartName="/ppt/comments/comment9.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3"/>
  </p:notesMasterIdLst>
  <p:sldIdLst>
    <p:sldId id="265" r:id="rId2"/>
    <p:sldId id="256" r:id="rId3"/>
    <p:sldId id="263" r:id="rId4"/>
    <p:sldId id="272" r:id="rId5"/>
    <p:sldId id="273" r:id="rId6"/>
    <p:sldId id="275" r:id="rId7"/>
    <p:sldId id="277" r:id="rId8"/>
    <p:sldId id="280" r:id="rId9"/>
    <p:sldId id="278" r:id="rId10"/>
    <p:sldId id="279" r:id="rId11"/>
    <p:sldId id="267" r:id="rId12"/>
  </p:sldIdLst>
  <p:sldSz cx="9906000" cy="6858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icrosoft Office User" initials="MOU" lastIdx="23" clrIdx="0">
    <p:extLst>
      <p:ext uri="{19B8F6BF-5375-455C-9EA6-DF929625EA0E}">
        <p15:presenceInfo xmlns:p15="http://schemas.microsoft.com/office/powerpoint/2012/main" userId="Microsoft Office Use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Orta Stil 2 - Vurgu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Stil Yok, Kılavuz Yok">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D7AC3CCA-C797-4891-BE02-D94E43425B78}" styleName="Orta Stil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616DA210-FB5B-4158-B5E0-FEB733F419BA}" styleName="Açık Stil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9D7B26C5-4107-4FEC-AEDC-1716B250A1EF}" styleName="Açık Stil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9661"/>
    <p:restoredTop sz="94576"/>
  </p:normalViewPr>
  <p:slideViewPr>
    <p:cSldViewPr snapToGrid="0" snapToObjects="1">
      <p:cViewPr>
        <p:scale>
          <a:sx n="150" d="100"/>
          <a:sy n="150" d="100"/>
        </p:scale>
        <p:origin x="144" y="1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commentAuthors" Target="commentAuthors.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25-05-29T12:23:40.403" idx="15">
    <p:pos x="10" y="10"/>
    <p:text>Bu sayfa üzerinde her hangi bir değişiklik yapmayın.</p:text>
    <p:extLst>
      <p:ext uri="{C676402C-5697-4E1C-873F-D02D1690AC5C}">
        <p15:threadingInfo xmlns:p15="http://schemas.microsoft.com/office/powerpoint/2012/main" timeZoneBias="-180"/>
      </p:ext>
    </p:extLst>
  </p:cm>
  <p:cm authorId="1" dt="2025-05-29T12:24:07.336" idx="16">
    <p:pos x="177" y="15"/>
    <p:text>Sunum içerisinde yalnızca size verilen sayfaları kullanın.</p:text>
    <p:extLst>
      <p:ext uri="{C676402C-5697-4E1C-873F-D02D1690AC5C}">
        <p15:threadingInfo xmlns:p15="http://schemas.microsoft.com/office/powerpoint/2012/main" timeZoneBias="-180"/>
      </p:ext>
    </p:extLst>
  </p:cm>
</p:cmLst>
</file>

<file path=ppt/comments/comment2.xml><?xml version="1.0" encoding="utf-8"?>
<p:cmLst xmlns:a="http://schemas.openxmlformats.org/drawingml/2006/main" xmlns:r="http://schemas.openxmlformats.org/officeDocument/2006/relationships" xmlns:p="http://schemas.openxmlformats.org/presentationml/2006/main">
  <p:cm authorId="1" dt="2023-12-20T14:43:11.746" idx="5">
    <p:pos x="10" y="10"/>
    <p:text>Tabloda yer alan Tarih ve Derslik bilgilerine ek olarak lütfen size ait bilgi alanlarını eksiksiz doldurun ve İmza kısmını projenizi teslim etmeden önce imzaladığınızdan emin olun. Islak imzasız teslim edilen projeler geçersiz sayılacaktır.</p:text>
    <p:extLst mod="1">
      <p:ext uri="{C676402C-5697-4E1C-873F-D02D1690AC5C}">
        <p15:threadingInfo xmlns:p15="http://schemas.microsoft.com/office/powerpoint/2012/main" timeZoneBias="-180"/>
      </p:ext>
    </p:extLst>
  </p:cm>
</p:cmLst>
</file>

<file path=ppt/comments/comment3.xml><?xml version="1.0" encoding="utf-8"?>
<p:cmLst xmlns:a="http://schemas.openxmlformats.org/drawingml/2006/main" xmlns:r="http://schemas.openxmlformats.org/officeDocument/2006/relationships" xmlns:p="http://schemas.openxmlformats.org/presentationml/2006/main">
  <p:cm authorId="1" dt="2023-12-20T14:39:48.740" idx="4">
    <p:pos x="10" y="10"/>
    <p:text>Bu sayfa not değerlendirme tablosu olarak kullanılacaktır. Lütfen bu sayfa üzerinde her hangi bir değişiklik yapmayın.</p:text>
    <p:extLst mod="1">
      <p:ext uri="{C676402C-5697-4E1C-873F-D02D1690AC5C}">
        <p15:threadingInfo xmlns:p15="http://schemas.microsoft.com/office/powerpoint/2012/main" timeZoneBias="-180"/>
      </p:ext>
    </p:extLst>
  </p:cm>
</p:cmLst>
</file>

<file path=ppt/comments/comment4.xml><?xml version="1.0" encoding="utf-8"?>
<p:cmLst xmlns:a="http://schemas.openxmlformats.org/drawingml/2006/main" xmlns:r="http://schemas.openxmlformats.org/officeDocument/2006/relationships" xmlns:p="http://schemas.openxmlformats.org/presentationml/2006/main">
  <p:cm authorId="1" dt="2023-12-20T14:39:48.740" idx="4">
    <p:pos x="10" y="10"/>
    <p:text>Projenize ait temel bilgilileri sayfa içinde iletilen yerlere yazın.</p:text>
    <p:extLst mod="1">
      <p:ext uri="{C676402C-5697-4E1C-873F-D02D1690AC5C}">
        <p15:threadingInfo xmlns:p15="http://schemas.microsoft.com/office/powerpoint/2012/main" timeZoneBias="-180"/>
      </p:ext>
    </p:extLst>
  </p:cm>
</p:cmLst>
</file>

<file path=ppt/comments/comment5.xml><?xml version="1.0" encoding="utf-8"?>
<p:cmLst xmlns:a="http://schemas.openxmlformats.org/drawingml/2006/main" xmlns:r="http://schemas.openxmlformats.org/officeDocument/2006/relationships" xmlns:p="http://schemas.openxmlformats.org/presentationml/2006/main">
  <p:cm authorId="1" dt="2025-05-29T13:09:32.033" idx="17">
    <p:pos x="10" y="10"/>
    <p:text>Projenizin 1. Map'ini (Map_0) gösteren ekran görüntüsünü bu sayfaya ekleyin. </p:text>
    <p:extLst>
      <p:ext uri="{C676402C-5697-4E1C-873F-D02D1690AC5C}">
        <p15:threadingInfo xmlns:p15="http://schemas.microsoft.com/office/powerpoint/2012/main" timeZoneBias="-180"/>
      </p:ext>
    </p:extLst>
  </p:cm>
</p:cmLst>
</file>

<file path=ppt/comments/comment6.xml><?xml version="1.0" encoding="utf-8"?>
<p:cmLst xmlns:a="http://schemas.openxmlformats.org/drawingml/2006/main" xmlns:r="http://schemas.openxmlformats.org/officeDocument/2006/relationships" xmlns:p="http://schemas.openxmlformats.org/presentationml/2006/main">
  <p:cm authorId="1" dt="2025-05-29T13:09:32.033" idx="17">
    <p:pos x="10" y="10"/>
    <p:text>Projenizin 2. Map'ini (Map_1) gösteren ekran görüntüsünü bu sayfaya ekleyin. </p:text>
    <p:extLst>
      <p:ext uri="{C676402C-5697-4E1C-873F-D02D1690AC5C}">
        <p15:threadingInfo xmlns:p15="http://schemas.microsoft.com/office/powerpoint/2012/main" timeZoneBias="-180"/>
      </p:ext>
    </p:extLst>
  </p:cm>
</p:cmLst>
</file>

<file path=ppt/comments/comment7.xml><?xml version="1.0" encoding="utf-8"?>
<p:cmLst xmlns:a="http://schemas.openxmlformats.org/drawingml/2006/main" xmlns:r="http://schemas.openxmlformats.org/officeDocument/2006/relationships" xmlns:p="http://schemas.openxmlformats.org/presentationml/2006/main">
  <p:cm authorId="1" dt="2025-05-29T13:24:14.442" idx="19">
    <p:pos x="10" y="10"/>
    <p:text>Projeniz için oluşturduğunuz algoritma (blueprint) akışlarına ait ekran görüntülerini bu sayfayı çoğaltarak (en az 3 - en fazla 5) ekleyin.</p:text>
    <p:extLst>
      <p:ext uri="{C676402C-5697-4E1C-873F-D02D1690AC5C}">
        <p15:threadingInfo xmlns:p15="http://schemas.microsoft.com/office/powerpoint/2012/main" timeZoneBias="-180"/>
      </p:ext>
    </p:extLst>
  </p:cm>
</p:cmLst>
</file>

<file path=ppt/comments/comment8.xml><?xml version="1.0" encoding="utf-8"?>
<p:cmLst xmlns:a="http://schemas.openxmlformats.org/drawingml/2006/main" xmlns:r="http://schemas.openxmlformats.org/officeDocument/2006/relationships" xmlns:p="http://schemas.openxmlformats.org/presentationml/2006/main">
  <p:cm authorId="1" dt="2025-05-29T13:28:41.406" idx="20">
    <p:pos x="10" y="10"/>
    <p:text>Projenize ait oynun ekran görüntülerini bu sayfaya ekleyin.</p:text>
    <p:extLst>
      <p:ext uri="{C676402C-5697-4E1C-873F-D02D1690AC5C}">
        <p15:threadingInfo xmlns:p15="http://schemas.microsoft.com/office/powerpoint/2012/main" timeZoneBias="-180"/>
      </p:ext>
    </p:extLst>
  </p:cm>
  <p:cm authorId="1" dt="2025-05-29T13:30:13.991" idx="21">
    <p:pos x="177" y="8"/>
    <p:text>Bu sayfayı çoğaltmayın! Ekran görüntülerini bu sayfaya (tek sayfa içinde) dizin.</p:text>
    <p:extLst>
      <p:ext uri="{C676402C-5697-4E1C-873F-D02D1690AC5C}">
        <p15:threadingInfo xmlns:p15="http://schemas.microsoft.com/office/powerpoint/2012/main" timeZoneBias="-180"/>
      </p:ext>
    </p:extLst>
  </p:cm>
</p:cmLst>
</file>

<file path=ppt/comments/comment9.xml><?xml version="1.0" encoding="utf-8"?>
<p:cmLst xmlns:a="http://schemas.openxmlformats.org/drawingml/2006/main" xmlns:r="http://schemas.openxmlformats.org/officeDocument/2006/relationships" xmlns:p="http://schemas.openxmlformats.org/presentationml/2006/main">
  <p:cm authorId="1" dt="2024-03-26T00:44:08.004" idx="11">
    <p:pos x="184" y="16"/>
    <p:text>1- Projenizi A4 fotokopi kağıdına  yatay ve önlü-arakalı olacak biçimde, renkli çıktı alın.</p:text>
    <p:extLst mod="1">
      <p:ext uri="{C676402C-5697-4E1C-873F-D02D1690AC5C}">
        <p15:threadingInfo xmlns:p15="http://schemas.microsoft.com/office/powerpoint/2012/main" timeZoneBias="-180"/>
      </p:ext>
    </p:extLst>
  </p:cm>
  <p:cm authorId="1" dt="2024-04-18T00:10:11.966" idx="12">
    <p:pos x="10" y="10"/>
    <p:text>2- Projenizi ciltlemeyin, dosyalamayın veya poşet dosya koymayın! Yalnızca sayfaları sol üst köşesinden zımba ile birleştirin.</p:text>
    <p:extLst>
      <p:ext uri="{C676402C-5697-4E1C-873F-D02D1690AC5C}">
        <p15:threadingInfo xmlns:p15="http://schemas.microsoft.com/office/powerpoint/2012/main" timeZoneBias="-180"/>
      </p:ext>
    </p:extLst>
  </p:cm>
  <p:cm authorId="1" dt="2024-04-18T00:21:36.330" idx="13">
    <p:pos x="347" y="10"/>
    <p:text>Projenizin içinde bulduğu CD/DVD'yi çift taraflı bant ile yuvarlak alana yapıştırın.</p:text>
    <p:extLst mod="1">
      <p:ext uri="{C676402C-5697-4E1C-873F-D02D1690AC5C}">
        <p15:threadingInfo xmlns:p15="http://schemas.microsoft.com/office/powerpoint/2012/main" timeZoneBias="-180"/>
      </p:ext>
    </p:extLst>
  </p:cm>
</p:cmLst>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Üst Bilgi Yer Tutucusu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tr-TR"/>
          </a:p>
        </p:txBody>
      </p:sp>
      <p:sp>
        <p:nvSpPr>
          <p:cNvPr id="3" name="Veri Yer Tutucusu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9FB46DE-60FF-AF44-8D4A-E133DD49B0D6}" type="datetimeFigureOut">
              <a:rPr lang="tr-TR" smtClean="0"/>
              <a:t>29.05.2025</a:t>
            </a:fld>
            <a:endParaRPr lang="tr-TR"/>
          </a:p>
        </p:txBody>
      </p:sp>
      <p:sp>
        <p:nvSpPr>
          <p:cNvPr id="4" name="Slayt Resmi Yer Tutucusu 3"/>
          <p:cNvSpPr>
            <a:spLocks noGrp="1" noRot="1" noChangeAspect="1"/>
          </p:cNvSpPr>
          <p:nvPr>
            <p:ph type="sldImg" idx="2"/>
          </p:nvPr>
        </p:nvSpPr>
        <p:spPr>
          <a:xfrm>
            <a:off x="1200150" y="1143000"/>
            <a:ext cx="4457700" cy="3086100"/>
          </a:xfrm>
          <a:prstGeom prst="rect">
            <a:avLst/>
          </a:prstGeom>
          <a:noFill/>
          <a:ln w="12700">
            <a:solidFill>
              <a:prstClr val="black"/>
            </a:solidFill>
          </a:ln>
        </p:spPr>
        <p:txBody>
          <a:bodyPr vert="horz" lIns="91440" tIns="45720" rIns="91440" bIns="45720" rtlCol="0" anchor="ctr"/>
          <a:lstStyle/>
          <a:p>
            <a:endParaRPr lang="tr-TR"/>
          </a:p>
        </p:txBody>
      </p:sp>
      <p:sp>
        <p:nvSpPr>
          <p:cNvPr id="5" name="Not Yer Tutucusu 4"/>
          <p:cNvSpPr>
            <a:spLocks noGrp="1"/>
          </p:cNvSpPr>
          <p:nvPr>
            <p:ph type="body" sz="quarter" idx="3"/>
          </p:nvPr>
        </p:nvSpPr>
        <p:spPr>
          <a:xfrm>
            <a:off x="685800" y="4400550"/>
            <a:ext cx="5486400" cy="3600450"/>
          </a:xfrm>
          <a:prstGeom prst="rect">
            <a:avLst/>
          </a:prstGeom>
        </p:spPr>
        <p:txBody>
          <a:bodyPr vert="horz" lIns="91440" tIns="45720" rIns="91440" bIns="45720" rtlCol="0"/>
          <a:lstStyle/>
          <a:p>
            <a:r>
              <a:rPr lang="tr-TR"/>
              <a:t>Asıl metin stillerini düzenle
İkinci düzey
Üçüncü düzey
Dördüncü düzey
Beşinci düzey</a:t>
            </a:r>
          </a:p>
        </p:txBody>
      </p:sp>
      <p:sp>
        <p:nvSpPr>
          <p:cNvPr id="6" name="Alt Bilgi Yer Tutucusu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tr-TR"/>
          </a:p>
        </p:txBody>
      </p:sp>
      <p:sp>
        <p:nvSpPr>
          <p:cNvPr id="7" name="Slayt Numarası Yer Tutucusu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E7F740E-1ABB-6941-B94F-914596D275AA}" type="slidenum">
              <a:rPr lang="tr-TR" smtClean="0"/>
              <a:t>‹#›</a:t>
            </a:fld>
            <a:endParaRPr lang="tr-TR"/>
          </a:p>
        </p:txBody>
      </p:sp>
    </p:spTree>
    <p:extLst>
      <p:ext uri="{BB962C8B-B14F-4D97-AF65-F5344CB8AC3E}">
        <p14:creationId xmlns:p14="http://schemas.microsoft.com/office/powerpoint/2010/main" val="2335152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Başlık Slaydı">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tr-TR"/>
              <a:t>Asıl başlık stilini düzenlemek için tıklayın</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tr-TR"/>
              <a:t>Asıl alt başlık stilini düzenlemek için tıklayın</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29.05.2025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0413372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Başlık ve Dikey Meti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Vertical Text Placeholder 2"/>
          <p:cNvSpPr>
            <a:spLocks noGrp="1"/>
          </p:cNvSpPr>
          <p:nvPr>
            <p:ph type="body" orient="vert" idx="1"/>
          </p:nvPr>
        </p:nvSpPr>
        <p:spPr/>
        <p:txBody>
          <a:bodyPr vert="eaVert"/>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29.05.2025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15613928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Dikey Başlık ve Metin">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tr-TR"/>
              <a:t>Asıl başlık stilini düzenlemek için tıklayın</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29.05.2025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39672853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Başlık ve İçerik">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Content Placeholder 2"/>
          <p:cNvSpPr>
            <a:spLocks noGrp="1"/>
          </p:cNvSpPr>
          <p:nvPr>
            <p:ph idx="1"/>
          </p:nvPr>
        </p:nvSpPr>
        <p:spPr/>
        <p:txBody>
          <a:bodyPr/>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29.05.2025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8492106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Bölüm Üst Bilgisi">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tr-TR"/>
              <a:t>Asıl başlık stilini düzenlemek için tıklayın</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29.05.2025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107267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ki İçerik">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tr-TR"/>
              <a:t>Asıl metin stillerini düzenle
İkinci düzey
Üçüncü düzey
Dördüncü düzey
Beşinci düzey</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tr-TR"/>
              <a:t>Asıl metin stillerini düzenle
İkinci düzey
Üçüncü düzey
Dördüncü düzey
Beşinci düzey</a:t>
            </a:r>
            <a:endParaRPr lang="en-US" dirty="0"/>
          </a:p>
        </p:txBody>
      </p:sp>
      <p:sp>
        <p:nvSpPr>
          <p:cNvPr id="5" name="Date Placeholder 4"/>
          <p:cNvSpPr>
            <a:spLocks noGrp="1"/>
          </p:cNvSpPr>
          <p:nvPr>
            <p:ph type="dt" sz="half" idx="10"/>
          </p:nvPr>
        </p:nvSpPr>
        <p:spPr/>
        <p:txBody>
          <a:bodyPr/>
          <a:lstStyle/>
          <a:p>
            <a:fld id="{971C2ED9-8EA1-9140-8347-7F90078E8116}" type="datetimeFigureOut">
              <a:rPr lang="tr-TR" smtClean="0"/>
              <a:t>29.05.2025</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8964069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Karşılaştırma">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tr-TR"/>
              <a:t>Asıl başlık stilini düzenlemek için tıklayın</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tr-TR"/>
              <a:t>Asıl metin stillerini düzenle
İkinci düzey
Üçüncü düzey
Dördüncü düzey
Beşinci düzey</a:t>
            </a:r>
            <a:endParaRPr lang="en-US" dirty="0"/>
          </a:p>
        </p:txBody>
      </p:sp>
      <p:sp>
        <p:nvSpPr>
          <p:cNvPr id="4" name="Content Placeholder 3"/>
          <p:cNvSpPr>
            <a:spLocks noGrp="1"/>
          </p:cNvSpPr>
          <p:nvPr>
            <p:ph sz="half" idx="2"/>
          </p:nvPr>
        </p:nvSpPr>
        <p:spPr>
          <a:xfrm>
            <a:off x="682329" y="2505075"/>
            <a:ext cx="4190702" cy="3684588"/>
          </a:xfrm>
        </p:spPr>
        <p:txBody>
          <a:bodyPr/>
          <a:lstStyle/>
          <a:p>
            <a:pPr lvl="0"/>
            <a:r>
              <a:rPr lang="tr-TR"/>
              <a:t>Asıl metin stillerini düzenle
İkinci düzey
Üçüncü düzey
Dördüncü düzey
Beşinci düzey</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tr-TR"/>
              <a:t>Asıl metin stillerini düzenle
İkinci düzey
Üçüncü düzey
Dördüncü düzey
Beşinci düzey</a:t>
            </a:r>
            <a:endParaRPr lang="en-US" dirty="0"/>
          </a:p>
        </p:txBody>
      </p:sp>
      <p:sp>
        <p:nvSpPr>
          <p:cNvPr id="6" name="Content Placeholder 5"/>
          <p:cNvSpPr>
            <a:spLocks noGrp="1"/>
          </p:cNvSpPr>
          <p:nvPr>
            <p:ph sz="quarter" idx="4"/>
          </p:nvPr>
        </p:nvSpPr>
        <p:spPr>
          <a:xfrm>
            <a:off x="5014913" y="2505075"/>
            <a:ext cx="4211340" cy="3684588"/>
          </a:xfrm>
        </p:spPr>
        <p:txBody>
          <a:bodyPr/>
          <a:lstStyle/>
          <a:p>
            <a:pPr lvl="0"/>
            <a:r>
              <a:rPr lang="tr-TR"/>
              <a:t>Asıl metin stillerini düzenle
İkinci düzey
Üçüncü düzey
Dördüncü düzey
Beşinci düzey</a:t>
            </a:r>
            <a:endParaRPr lang="en-US" dirty="0"/>
          </a:p>
        </p:txBody>
      </p:sp>
      <p:sp>
        <p:nvSpPr>
          <p:cNvPr id="7" name="Date Placeholder 6"/>
          <p:cNvSpPr>
            <a:spLocks noGrp="1"/>
          </p:cNvSpPr>
          <p:nvPr>
            <p:ph type="dt" sz="half" idx="10"/>
          </p:nvPr>
        </p:nvSpPr>
        <p:spPr/>
        <p:txBody>
          <a:bodyPr/>
          <a:lstStyle/>
          <a:p>
            <a:fld id="{971C2ED9-8EA1-9140-8347-7F90078E8116}" type="datetimeFigureOut">
              <a:rPr lang="tr-TR" smtClean="0"/>
              <a:t>29.05.2025</a:t>
            </a:fld>
            <a:endParaRPr lang="tr-TR"/>
          </a:p>
        </p:txBody>
      </p:sp>
      <p:sp>
        <p:nvSpPr>
          <p:cNvPr id="8" name="Footer Placeholder 7"/>
          <p:cNvSpPr>
            <a:spLocks noGrp="1"/>
          </p:cNvSpPr>
          <p:nvPr>
            <p:ph type="ftr" sz="quarter" idx="11"/>
          </p:nvPr>
        </p:nvSpPr>
        <p:spPr/>
        <p:txBody>
          <a:bodyPr/>
          <a:lstStyle/>
          <a:p>
            <a:endParaRPr lang="tr-TR"/>
          </a:p>
        </p:txBody>
      </p:sp>
      <p:sp>
        <p:nvSpPr>
          <p:cNvPr id="9" name="Slide Number Placeholder 8"/>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1760119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Yalnızca Başlık">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Date Placeholder 2"/>
          <p:cNvSpPr>
            <a:spLocks noGrp="1"/>
          </p:cNvSpPr>
          <p:nvPr>
            <p:ph type="dt" sz="half" idx="10"/>
          </p:nvPr>
        </p:nvSpPr>
        <p:spPr/>
        <p:txBody>
          <a:bodyPr/>
          <a:lstStyle/>
          <a:p>
            <a:fld id="{971C2ED9-8EA1-9140-8347-7F90078E8116}" type="datetimeFigureOut">
              <a:rPr lang="tr-TR" smtClean="0"/>
              <a:t>29.05.2025</a:t>
            </a:fld>
            <a:endParaRPr lang="tr-TR"/>
          </a:p>
        </p:txBody>
      </p:sp>
      <p:sp>
        <p:nvSpPr>
          <p:cNvPr id="4" name="Footer Placeholder 3"/>
          <p:cNvSpPr>
            <a:spLocks noGrp="1"/>
          </p:cNvSpPr>
          <p:nvPr>
            <p:ph type="ftr" sz="quarter" idx="11"/>
          </p:nvPr>
        </p:nvSpPr>
        <p:spPr/>
        <p:txBody>
          <a:bodyPr/>
          <a:lstStyle/>
          <a:p>
            <a:endParaRPr lang="tr-TR"/>
          </a:p>
        </p:txBody>
      </p:sp>
      <p:sp>
        <p:nvSpPr>
          <p:cNvPr id="5" name="Slide Number Placeholder 4"/>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334057146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oş">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1C2ED9-8EA1-9140-8347-7F90078E8116}" type="datetimeFigureOut">
              <a:rPr lang="tr-TR" smtClean="0"/>
              <a:t>29.05.2025</a:t>
            </a:fld>
            <a:endParaRPr lang="tr-TR"/>
          </a:p>
        </p:txBody>
      </p:sp>
      <p:sp>
        <p:nvSpPr>
          <p:cNvPr id="3" name="Footer Placeholder 2"/>
          <p:cNvSpPr>
            <a:spLocks noGrp="1"/>
          </p:cNvSpPr>
          <p:nvPr>
            <p:ph type="ftr" sz="quarter" idx="11"/>
          </p:nvPr>
        </p:nvSpPr>
        <p:spPr/>
        <p:txBody>
          <a:bodyPr/>
          <a:lstStyle/>
          <a:p>
            <a:endParaRPr lang="tr-TR"/>
          </a:p>
        </p:txBody>
      </p:sp>
      <p:sp>
        <p:nvSpPr>
          <p:cNvPr id="4" name="Slide Number Placeholder 3"/>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13656329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Başlıklı İçerik">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tr-TR"/>
              <a:t>Asıl başlık stilini düzenlemek için tıklayın</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tr-TR"/>
              <a:t>Asıl metin stillerini düzenle
İkinci düzey
Üçüncü düzey
Dördüncü düzey
Beşinci düzey</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tr-TR"/>
              <a:t>Asıl metin stillerini düzenle
İkinci düzey
Üçüncü düzey
Dördüncü düzey
Beşinci düzey</a:t>
            </a:r>
            <a:endParaRPr lang="en-US" dirty="0"/>
          </a:p>
        </p:txBody>
      </p:sp>
      <p:sp>
        <p:nvSpPr>
          <p:cNvPr id="5" name="Date Placeholder 4"/>
          <p:cNvSpPr>
            <a:spLocks noGrp="1"/>
          </p:cNvSpPr>
          <p:nvPr>
            <p:ph type="dt" sz="half" idx="10"/>
          </p:nvPr>
        </p:nvSpPr>
        <p:spPr/>
        <p:txBody>
          <a:bodyPr/>
          <a:lstStyle/>
          <a:p>
            <a:fld id="{971C2ED9-8EA1-9140-8347-7F90078E8116}" type="datetimeFigureOut">
              <a:rPr lang="tr-TR" smtClean="0"/>
              <a:t>29.05.2025</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339147364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aşlıklı Resim">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tr-TR"/>
              <a:t>Asıl başlık stilini düzenlemek için tıklayın</a:t>
            </a:r>
            <a:endParaRPr lang="en-US" dirty="0"/>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tr-TR"/>
              <a:t>Resim eklemek için simgeye tıklayın</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tr-TR"/>
              <a:t>Asıl metin stillerini düzenle
İkinci düzey
Üçüncü düzey
Dördüncü düzey
Beşinci düzey</a:t>
            </a:r>
            <a:endParaRPr lang="en-US" dirty="0"/>
          </a:p>
        </p:txBody>
      </p:sp>
      <p:sp>
        <p:nvSpPr>
          <p:cNvPr id="5" name="Date Placeholder 4"/>
          <p:cNvSpPr>
            <a:spLocks noGrp="1"/>
          </p:cNvSpPr>
          <p:nvPr>
            <p:ph type="dt" sz="half" idx="10"/>
          </p:nvPr>
        </p:nvSpPr>
        <p:spPr/>
        <p:txBody>
          <a:bodyPr/>
          <a:lstStyle/>
          <a:p>
            <a:fld id="{971C2ED9-8EA1-9140-8347-7F90078E8116}" type="datetimeFigureOut">
              <a:rPr lang="tr-TR" smtClean="0"/>
              <a:t>29.05.2025</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4903971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tr-TR"/>
              <a:t>Asıl başlık stilini düzenlemek için tıklayın</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71C2ED9-8EA1-9140-8347-7F90078E8116}" type="datetimeFigureOut">
              <a:rPr lang="tr-TR" smtClean="0"/>
              <a:t>29.05.2025</a:t>
            </a:fld>
            <a:endParaRPr lang="tr-TR"/>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tr-TR"/>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E2318A4-2775-9E4F-ACD9-F7E6797EFA37}" type="slidenum">
              <a:rPr lang="tr-TR" smtClean="0"/>
              <a:t>‹#›</a:t>
            </a:fld>
            <a:endParaRPr lang="tr-TR"/>
          </a:p>
        </p:txBody>
      </p:sp>
    </p:spTree>
    <p:extLst>
      <p:ext uri="{BB962C8B-B14F-4D97-AF65-F5344CB8AC3E}">
        <p14:creationId xmlns:p14="http://schemas.microsoft.com/office/powerpoint/2010/main" val="370570671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comments" Target="../comments/comment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comments" Target="../comments/comment8.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comments" Target="../comments/comment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comments" Target="../comments/comment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comments" Target="../comments/comment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comments" Target="../comments/comment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comments" Target="../comments/comment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comments" Target="../comments/comment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comments" Target="../comments/comment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Unvan 1">
            <a:extLst>
              <a:ext uri="{FF2B5EF4-FFF2-40B4-BE49-F238E27FC236}">
                <a16:creationId xmlns:a16="http://schemas.microsoft.com/office/drawing/2014/main" id="{6FA17CFE-0502-7449-B1E1-7BEC0ABBA4D0}"/>
              </a:ext>
            </a:extLst>
          </p:cNvPr>
          <p:cNvSpPr>
            <a:spLocks noGrp="1"/>
          </p:cNvSpPr>
          <p:nvPr>
            <p:ph type="title"/>
          </p:nvPr>
        </p:nvSpPr>
        <p:spPr>
          <a:xfrm>
            <a:off x="681037" y="653995"/>
            <a:ext cx="8543925" cy="5550010"/>
          </a:xfrm>
        </p:spPr>
        <p:txBody>
          <a:bodyPr/>
          <a:lstStyle/>
          <a:p>
            <a:pPr algn="ctr"/>
            <a:r>
              <a:rPr lang="tr-TR" sz="3200" b="1" dirty="0">
                <a:latin typeface="+mn-lt"/>
              </a:rPr>
              <a:t>Topkapı Üniversitesi</a:t>
            </a:r>
            <a:br>
              <a:rPr lang="tr-TR" sz="2925" b="1" dirty="0"/>
            </a:br>
            <a:r>
              <a:rPr lang="tr-TR" sz="2600" dirty="0"/>
              <a:t>Güzel Sanatlar, Tasarım ve Mimarlık Fakültesi</a:t>
            </a:r>
            <a:br>
              <a:rPr lang="tr-TR" sz="2600" dirty="0"/>
            </a:br>
            <a:r>
              <a:rPr lang="tr-TR" sz="2600" dirty="0"/>
              <a:t>Dijital Oyun Tasarımı</a:t>
            </a:r>
            <a:br>
              <a:rPr lang="tr-TR" sz="2600" b="1" dirty="0"/>
            </a:br>
            <a:br>
              <a:rPr lang="tr-TR" sz="2600" b="1" dirty="0"/>
            </a:br>
            <a:br>
              <a:rPr lang="tr-TR" sz="2600" b="1" dirty="0"/>
            </a:br>
            <a:br>
              <a:rPr lang="tr-TR" sz="2600" b="1" dirty="0"/>
            </a:br>
            <a:br>
              <a:rPr lang="tr-TR" sz="2600" b="1" dirty="0"/>
            </a:br>
            <a:br>
              <a:rPr lang="tr-TR" sz="2600" b="1" dirty="0"/>
            </a:br>
            <a:r>
              <a:rPr lang="tr-TR" sz="2600" b="1" dirty="0"/>
              <a:t>(DGD210)</a:t>
            </a:r>
            <a:br>
              <a:rPr lang="tr-TR" sz="2600" dirty="0"/>
            </a:br>
            <a:r>
              <a:rPr lang="tr-TR" sz="3200" b="1" dirty="0">
                <a:latin typeface="+mn-lt"/>
              </a:rPr>
              <a:t>Oyun Algoritması</a:t>
            </a:r>
            <a:br>
              <a:rPr lang="tr-TR" sz="3200" b="1" dirty="0">
                <a:latin typeface="+mn-lt"/>
              </a:rPr>
            </a:br>
            <a:r>
              <a:rPr lang="tr-TR" sz="3200" b="1" dirty="0">
                <a:latin typeface="+mn-lt"/>
              </a:rPr>
              <a:t>Final Projesi</a:t>
            </a:r>
            <a:endParaRPr lang="tr-TR" b="1" dirty="0">
              <a:latin typeface="+mn-lt"/>
            </a:endParaRPr>
          </a:p>
        </p:txBody>
      </p:sp>
    </p:spTree>
    <p:extLst>
      <p:ext uri="{BB962C8B-B14F-4D97-AF65-F5344CB8AC3E}">
        <p14:creationId xmlns:p14="http://schemas.microsoft.com/office/powerpoint/2010/main" val="92450844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10</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lstStyle/>
          <a:p>
            <a:r>
              <a:rPr lang="tr-TR" dirty="0"/>
              <a:t>Proje &gt; Sonuç Görüntüleri</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final aşamasından alınmış</a:t>
            </a:r>
          </a:p>
          <a:p>
            <a:pPr algn="ctr"/>
            <a:r>
              <a:rPr lang="tr-TR" sz="1463" dirty="0">
                <a:solidFill>
                  <a:schemeClr val="tx1">
                    <a:lumMod val="50000"/>
                    <a:lumOff val="50000"/>
                  </a:schemeClr>
                </a:solidFill>
              </a:rPr>
              <a:t>ekran görüntülerini</a:t>
            </a:r>
            <a:br>
              <a:rPr lang="tr-TR" sz="1463" dirty="0">
                <a:solidFill>
                  <a:schemeClr val="tx1">
                    <a:lumMod val="50000"/>
                    <a:lumOff val="50000"/>
                  </a:schemeClr>
                </a:solidFill>
              </a:rPr>
            </a:br>
            <a:r>
              <a:rPr lang="tr-TR" sz="1463" dirty="0">
                <a:solidFill>
                  <a:schemeClr val="tx1">
                    <a:lumMod val="50000"/>
                    <a:lumOff val="50000"/>
                  </a:schemeClr>
                </a:solidFill>
              </a:rPr>
              <a:t>bu sayfaya ekleyin!</a:t>
            </a:r>
          </a:p>
        </p:txBody>
      </p:sp>
    </p:spTree>
    <p:extLst>
      <p:ext uri="{BB962C8B-B14F-4D97-AF65-F5344CB8AC3E}">
        <p14:creationId xmlns:p14="http://schemas.microsoft.com/office/powerpoint/2010/main" val="342253893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ayt Numarası Yer Tutucusu 1">
            <a:extLst>
              <a:ext uri="{FF2B5EF4-FFF2-40B4-BE49-F238E27FC236}">
                <a16:creationId xmlns:a16="http://schemas.microsoft.com/office/drawing/2014/main" id="{FF5897B2-2540-0A4C-8645-1B4539AA81ED}"/>
              </a:ext>
            </a:extLst>
          </p:cNvPr>
          <p:cNvSpPr>
            <a:spLocks noGrp="1"/>
          </p:cNvSpPr>
          <p:nvPr>
            <p:ph type="sldNum" sz="quarter" idx="12"/>
          </p:nvPr>
        </p:nvSpPr>
        <p:spPr/>
        <p:txBody>
          <a:bodyPr/>
          <a:lstStyle/>
          <a:p>
            <a:fld id="{1E2318A4-2775-9E4F-ACD9-F7E6797EFA37}" type="slidenum">
              <a:rPr lang="tr-TR" smtClean="0"/>
              <a:t>11</a:t>
            </a:fld>
            <a:endParaRPr lang="tr-TR"/>
          </a:p>
        </p:txBody>
      </p:sp>
      <p:sp>
        <p:nvSpPr>
          <p:cNvPr id="5" name="Unvan 4">
            <a:extLst>
              <a:ext uri="{FF2B5EF4-FFF2-40B4-BE49-F238E27FC236}">
                <a16:creationId xmlns:a16="http://schemas.microsoft.com/office/drawing/2014/main" id="{85AF5205-DDDB-524A-A42F-26785CF9549C}"/>
              </a:ext>
            </a:extLst>
          </p:cNvPr>
          <p:cNvSpPr>
            <a:spLocks noGrp="1"/>
          </p:cNvSpPr>
          <p:nvPr>
            <p:ph type="title"/>
          </p:nvPr>
        </p:nvSpPr>
        <p:spPr>
          <a:xfrm>
            <a:off x="681038" y="365127"/>
            <a:ext cx="8543925" cy="1325563"/>
          </a:xfrm>
        </p:spPr>
        <p:txBody>
          <a:bodyPr/>
          <a:lstStyle/>
          <a:p>
            <a:r>
              <a:rPr lang="tr-TR" dirty="0"/>
              <a:t>Proje &gt; Sonuç Çıktısı</a:t>
            </a:r>
          </a:p>
        </p:txBody>
      </p:sp>
      <p:sp>
        <p:nvSpPr>
          <p:cNvPr id="6" name="Oval 5">
            <a:extLst>
              <a:ext uri="{FF2B5EF4-FFF2-40B4-BE49-F238E27FC236}">
                <a16:creationId xmlns:a16="http://schemas.microsoft.com/office/drawing/2014/main" id="{C709FF22-8E77-2F4C-94F9-3A180C9D0E4C}"/>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Projenin </a:t>
            </a:r>
          </a:p>
          <a:p>
            <a:pPr algn="ctr"/>
            <a:r>
              <a:rPr lang="tr-TR" sz="1463" dirty="0">
                <a:solidFill>
                  <a:schemeClr val="tx1">
                    <a:lumMod val="50000"/>
                    <a:lumOff val="50000"/>
                  </a:schemeClr>
                </a:solidFill>
              </a:rPr>
              <a:t>CD veya DVD’sini</a:t>
            </a:r>
          </a:p>
          <a:p>
            <a:pPr algn="ctr"/>
            <a:r>
              <a:rPr lang="tr-TR" sz="1463" dirty="0">
                <a:solidFill>
                  <a:schemeClr val="tx1">
                    <a:lumMod val="50000"/>
                    <a:lumOff val="50000"/>
                  </a:schemeClr>
                </a:solidFill>
              </a:rPr>
              <a:t>zarfı ile birlikte bu sayfaya yapıştırın!</a:t>
            </a:r>
          </a:p>
        </p:txBody>
      </p:sp>
    </p:spTree>
    <p:extLst>
      <p:ext uri="{BB962C8B-B14F-4D97-AF65-F5344CB8AC3E}">
        <p14:creationId xmlns:p14="http://schemas.microsoft.com/office/powerpoint/2010/main" val="345745417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Unvan 1">
            <a:extLst>
              <a:ext uri="{FF2B5EF4-FFF2-40B4-BE49-F238E27FC236}">
                <a16:creationId xmlns:a16="http://schemas.microsoft.com/office/drawing/2014/main" id="{63B603A3-A3C0-7848-A1CA-042E15A8BF2E}"/>
              </a:ext>
            </a:extLst>
          </p:cNvPr>
          <p:cNvSpPr>
            <a:spLocks noGrp="1"/>
          </p:cNvSpPr>
          <p:nvPr>
            <p:ph type="ctrTitle"/>
          </p:nvPr>
        </p:nvSpPr>
        <p:spPr>
          <a:xfrm>
            <a:off x="1238250" y="676934"/>
            <a:ext cx="7429500" cy="1217612"/>
          </a:xfrm>
        </p:spPr>
        <p:txBody>
          <a:bodyPr anchor="ctr">
            <a:normAutofit/>
          </a:bodyPr>
          <a:lstStyle/>
          <a:p>
            <a:r>
              <a:rPr lang="tr-TR" sz="2600" b="1" dirty="0">
                <a:latin typeface="+mn-lt"/>
              </a:rPr>
              <a:t>Topkapı Üniversitesi</a:t>
            </a:r>
            <a:br>
              <a:rPr lang="tr-TR" sz="2275" b="1" dirty="0"/>
            </a:br>
            <a:r>
              <a:rPr lang="tr-TR" sz="1950" b="1" dirty="0"/>
              <a:t>Güzel Sanatlar, Tasarım ve Mimarlık Fakültesi</a:t>
            </a:r>
            <a:endParaRPr lang="tr-TR" sz="2275" b="1" dirty="0"/>
          </a:p>
        </p:txBody>
      </p:sp>
      <p:graphicFrame>
        <p:nvGraphicFramePr>
          <p:cNvPr id="9" name="Tablo 8">
            <a:extLst>
              <a:ext uri="{FF2B5EF4-FFF2-40B4-BE49-F238E27FC236}">
                <a16:creationId xmlns:a16="http://schemas.microsoft.com/office/drawing/2014/main" id="{690AC2CC-A6CC-D04E-A7F9-BED25318FD52}"/>
              </a:ext>
            </a:extLst>
          </p:cNvPr>
          <p:cNvGraphicFramePr>
            <a:graphicFrameLocks noGrp="1"/>
          </p:cNvGraphicFramePr>
          <p:nvPr>
            <p:extLst>
              <p:ext uri="{D42A27DB-BD31-4B8C-83A1-F6EECF244321}">
                <p14:modId xmlns:p14="http://schemas.microsoft.com/office/powerpoint/2010/main" val="4178207106"/>
              </p:ext>
            </p:extLst>
          </p:nvPr>
        </p:nvGraphicFramePr>
        <p:xfrm>
          <a:off x="1317000" y="2771967"/>
          <a:ext cx="7272000" cy="3307555"/>
        </p:xfrm>
        <a:graphic>
          <a:graphicData uri="http://schemas.openxmlformats.org/drawingml/2006/table">
            <a:tbl>
              <a:tblPr firstRow="1" firstCol="1" bandRow="1">
                <a:tableStyleId>{D7AC3CCA-C797-4891-BE02-D94E43425B78}</a:tableStyleId>
              </a:tblPr>
              <a:tblGrid>
                <a:gridCol w="2669121">
                  <a:extLst>
                    <a:ext uri="{9D8B030D-6E8A-4147-A177-3AD203B41FA5}">
                      <a16:colId xmlns:a16="http://schemas.microsoft.com/office/drawing/2014/main" val="1576833644"/>
                    </a:ext>
                  </a:extLst>
                </a:gridCol>
                <a:gridCol w="2995601">
                  <a:extLst>
                    <a:ext uri="{9D8B030D-6E8A-4147-A177-3AD203B41FA5}">
                      <a16:colId xmlns:a16="http://schemas.microsoft.com/office/drawing/2014/main" val="2025753439"/>
                    </a:ext>
                  </a:extLst>
                </a:gridCol>
                <a:gridCol w="1607278">
                  <a:extLst>
                    <a:ext uri="{9D8B030D-6E8A-4147-A177-3AD203B41FA5}">
                      <a16:colId xmlns:a16="http://schemas.microsoft.com/office/drawing/2014/main" val="2686048165"/>
                    </a:ext>
                  </a:extLst>
                </a:gridCol>
              </a:tblGrid>
              <a:tr h="440999">
                <a:tc>
                  <a:txBody>
                    <a:bodyPr/>
                    <a:lstStyle/>
                    <a:p>
                      <a:pPr>
                        <a:lnSpc>
                          <a:spcPct val="100000"/>
                        </a:lnSpc>
                        <a:spcAft>
                          <a:spcPts val="0"/>
                        </a:spcAft>
                      </a:pPr>
                      <a:r>
                        <a:rPr lang="tr-TR" sz="1100" dirty="0">
                          <a:effectLst/>
                        </a:rPr>
                        <a:t>DERSİN KODU VE ADI:</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a:t>
                      </a:r>
                      <a:r>
                        <a:rPr lang="tr-TR" sz="1100" b="0" dirty="0">
                          <a:effectLst/>
                        </a:rPr>
                        <a:t>DGD210 – Oyun Algoritması</a:t>
                      </a:r>
                      <a:endParaRPr lang="tr-TR" sz="1100" b="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b="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3437766680"/>
                  </a:ext>
                </a:extLst>
              </a:tr>
              <a:tr h="440999">
                <a:tc>
                  <a:txBody>
                    <a:bodyPr/>
                    <a:lstStyle/>
                    <a:p>
                      <a:pPr>
                        <a:lnSpc>
                          <a:spcPct val="100000"/>
                        </a:lnSpc>
                        <a:spcAft>
                          <a:spcPts val="0"/>
                        </a:spcAft>
                      </a:pPr>
                      <a:r>
                        <a:rPr lang="tr-TR" sz="1100" dirty="0">
                          <a:effectLst/>
                        </a:rPr>
                        <a:t>PROGRAM ADI: </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Dijital Oyun Tasarımı</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2837951263"/>
                  </a:ext>
                </a:extLst>
              </a:tr>
              <a:tr h="440999">
                <a:tc>
                  <a:txBody>
                    <a:bodyPr/>
                    <a:lstStyle/>
                    <a:p>
                      <a:pPr>
                        <a:lnSpc>
                          <a:spcPct val="100000"/>
                        </a:lnSpc>
                        <a:spcAft>
                          <a:spcPts val="0"/>
                        </a:spcAft>
                      </a:pPr>
                      <a:r>
                        <a:rPr lang="tr-TR" sz="1100" dirty="0">
                          <a:effectLst/>
                        </a:rPr>
                        <a:t>ÖĞRETİM ELEMANI</a:t>
                      </a:r>
                    </a:p>
                    <a:p>
                      <a:pPr>
                        <a:lnSpc>
                          <a:spcPct val="100000"/>
                        </a:lnSpc>
                        <a:spcAft>
                          <a:spcPts val="0"/>
                        </a:spcAft>
                      </a:pPr>
                      <a:r>
                        <a:rPr lang="tr-TR" sz="1100" dirty="0">
                          <a:effectLst/>
                        </a:rPr>
                        <a:t>ADI SOYADI VE İMZASI:</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a:txBody>
                    <a:bodyPr/>
                    <a:lstStyle/>
                    <a:p>
                      <a:pPr>
                        <a:lnSpc>
                          <a:spcPct val="100000"/>
                        </a:lnSpc>
                        <a:spcAft>
                          <a:spcPts val="0"/>
                        </a:spcAft>
                      </a:pPr>
                      <a:r>
                        <a:rPr lang="tr-TR" sz="1100" dirty="0">
                          <a:effectLst/>
                        </a:rPr>
                        <a:t> </a:t>
                      </a:r>
                      <a:r>
                        <a:rPr lang="tr-TR" sz="1100" dirty="0" err="1">
                          <a:effectLst/>
                        </a:rPr>
                        <a:t>Öğr</a:t>
                      </a:r>
                      <a:r>
                        <a:rPr lang="tr-TR" sz="1100" dirty="0">
                          <a:effectLst/>
                        </a:rPr>
                        <a:t>. Gör. Soner SAN</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776813493"/>
                  </a:ext>
                </a:extLst>
              </a:tr>
              <a:tr h="440999">
                <a:tc>
                  <a:txBody>
                    <a:bodyPr/>
                    <a:lstStyle/>
                    <a:p>
                      <a:pPr>
                        <a:lnSpc>
                          <a:spcPct val="100000"/>
                        </a:lnSpc>
                        <a:spcAft>
                          <a:spcPts val="0"/>
                        </a:spcAft>
                      </a:pPr>
                      <a:r>
                        <a:rPr lang="tr-TR" sz="1100" dirty="0">
                          <a:effectLst/>
                        </a:rPr>
                        <a:t>TARİH:</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2666592307"/>
                  </a:ext>
                </a:extLst>
              </a:tr>
              <a:tr h="440999">
                <a:tc>
                  <a:txBody>
                    <a:bodyPr/>
                    <a:lstStyle/>
                    <a:p>
                      <a:pPr>
                        <a:lnSpc>
                          <a:spcPct val="100000"/>
                        </a:lnSpc>
                        <a:spcAft>
                          <a:spcPts val="0"/>
                        </a:spcAft>
                      </a:pPr>
                      <a:r>
                        <a:rPr lang="tr-TR" sz="1100" dirty="0">
                          <a:effectLst/>
                        </a:rPr>
                        <a:t>DERSLİK:</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3490634567"/>
                  </a:ext>
                </a:extLst>
              </a:tr>
              <a:tr h="440999">
                <a:tc>
                  <a:txBody>
                    <a:bodyPr/>
                    <a:lstStyle/>
                    <a:p>
                      <a:pPr>
                        <a:lnSpc>
                          <a:spcPct val="100000"/>
                        </a:lnSpc>
                        <a:spcAft>
                          <a:spcPts val="0"/>
                        </a:spcAft>
                      </a:pPr>
                      <a:r>
                        <a:rPr lang="tr-TR" sz="1100" dirty="0">
                          <a:effectLst/>
                          <a:latin typeface="Calibri" panose="020F0502020204030204" pitchFamily="34" charset="0"/>
                          <a:ea typeface="Calibri" panose="020F0502020204030204" pitchFamily="34" charset="0"/>
                          <a:cs typeface="Times New Roman" panose="02020603050405020304" pitchFamily="18" charset="0"/>
                        </a:rPr>
                        <a:t>ÖĞRENCİNİN </a:t>
                      </a:r>
                    </a:p>
                    <a:p>
                      <a:pPr>
                        <a:lnSpc>
                          <a:spcPct val="100000"/>
                        </a:lnSpc>
                        <a:spcAft>
                          <a:spcPts val="0"/>
                        </a:spcAft>
                      </a:pPr>
                      <a:r>
                        <a:rPr lang="tr-TR" sz="1100" dirty="0">
                          <a:effectLst/>
                          <a:latin typeface="Calibri" panose="020F0502020204030204" pitchFamily="34" charset="0"/>
                          <a:ea typeface="Calibri" panose="020F0502020204030204" pitchFamily="34" charset="0"/>
                          <a:cs typeface="Times New Roman" panose="02020603050405020304" pitchFamily="18" charset="0"/>
                        </a:rPr>
                        <a:t>ADI SOYADI VE İMZASI:</a:t>
                      </a:r>
                    </a:p>
                  </a:txBody>
                  <a:tcPr marL="180000" marR="72000" marT="108000" marB="108000" anchor="ctr"/>
                </a:tc>
                <a:tc>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4081904249"/>
                  </a:ext>
                </a:extLst>
              </a:tr>
              <a:tr h="440999">
                <a:tc>
                  <a:txBody>
                    <a:bodyPr/>
                    <a:lstStyle/>
                    <a:p>
                      <a:pPr>
                        <a:lnSpc>
                          <a:spcPct val="100000"/>
                        </a:lnSpc>
                        <a:spcAft>
                          <a:spcPts val="0"/>
                        </a:spcAft>
                      </a:pPr>
                      <a:r>
                        <a:rPr lang="tr-TR" sz="1100" dirty="0">
                          <a:effectLst/>
                          <a:latin typeface="Calibri" panose="020F0502020204030204" pitchFamily="34" charset="0"/>
                          <a:ea typeface="Calibri" panose="020F0502020204030204" pitchFamily="34" charset="0"/>
                          <a:cs typeface="Times New Roman" panose="02020603050405020304" pitchFamily="18" charset="0"/>
                        </a:rPr>
                        <a:t>ÖĞRENCİ NUMARASI:</a:t>
                      </a:r>
                    </a:p>
                  </a:txBody>
                  <a:tcPr marL="180000" marR="72000" marT="108000" marB="108000" anchor="ctr"/>
                </a:tc>
                <a:tc gridSpan="2">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1352550964"/>
                  </a:ext>
                </a:extLst>
              </a:tr>
            </a:tbl>
          </a:graphicData>
        </a:graphic>
      </p:graphicFrame>
    </p:spTree>
    <p:extLst>
      <p:ext uri="{BB962C8B-B14F-4D97-AF65-F5344CB8AC3E}">
        <p14:creationId xmlns:p14="http://schemas.microsoft.com/office/powerpoint/2010/main" val="37247037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Unvan 1">
            <a:extLst>
              <a:ext uri="{FF2B5EF4-FFF2-40B4-BE49-F238E27FC236}">
                <a16:creationId xmlns:a16="http://schemas.microsoft.com/office/drawing/2014/main" id="{6FA17CFE-0502-7449-B1E1-7BEC0ABBA4D0}"/>
              </a:ext>
            </a:extLst>
          </p:cNvPr>
          <p:cNvSpPr>
            <a:spLocks noGrp="1"/>
          </p:cNvSpPr>
          <p:nvPr>
            <p:ph type="title"/>
          </p:nvPr>
        </p:nvSpPr>
        <p:spPr>
          <a:xfrm>
            <a:off x="681037" y="429120"/>
            <a:ext cx="8543925" cy="834602"/>
          </a:xfrm>
        </p:spPr>
        <p:txBody>
          <a:bodyPr>
            <a:normAutofit/>
          </a:bodyPr>
          <a:lstStyle/>
          <a:p>
            <a:r>
              <a:rPr lang="tr-TR" dirty="0"/>
              <a:t>Proje Değerlendirme Kriterleri</a:t>
            </a:r>
          </a:p>
        </p:txBody>
      </p:sp>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3</a:t>
            </a:fld>
            <a:endParaRPr lang="tr-TR"/>
          </a:p>
        </p:txBody>
      </p:sp>
      <p:sp>
        <p:nvSpPr>
          <p:cNvPr id="4" name="Dikdörtgen 3">
            <a:extLst>
              <a:ext uri="{FF2B5EF4-FFF2-40B4-BE49-F238E27FC236}">
                <a16:creationId xmlns:a16="http://schemas.microsoft.com/office/drawing/2014/main" id="{75BE9470-5DE4-9C40-B088-D6CB0D659A69}"/>
              </a:ext>
            </a:extLst>
          </p:cNvPr>
          <p:cNvSpPr/>
          <p:nvPr/>
        </p:nvSpPr>
        <p:spPr>
          <a:xfrm>
            <a:off x="681037" y="1687218"/>
            <a:ext cx="8543925" cy="3693319"/>
          </a:xfrm>
          <a:prstGeom prst="rect">
            <a:avLst/>
          </a:prstGeom>
        </p:spPr>
        <p:txBody>
          <a:bodyPr wrap="square">
            <a:spAutoFit/>
          </a:bodyPr>
          <a:lstStyle/>
          <a:p>
            <a:pPr marL="342900" indent="-342900">
              <a:buFont typeface="+mj-lt"/>
              <a:buAutoNum type="arabicPeriod"/>
            </a:pPr>
            <a:r>
              <a:rPr lang="tr-TR" b="1" dirty="0"/>
              <a:t>Proje (50 puan)</a:t>
            </a:r>
          </a:p>
          <a:p>
            <a:pPr marL="800100" lvl="1" indent="-342900">
              <a:buFont typeface="+mj-lt"/>
              <a:buAutoNum type="arabicPeriod"/>
            </a:pPr>
            <a:r>
              <a:rPr lang="tr-TR" dirty="0"/>
              <a:t>Ad, Tür, Manifesto, Temel Kurallar</a:t>
            </a:r>
            <a:r>
              <a:rPr lang="tr-TR" b="1" dirty="0"/>
              <a:t> (10 puan)</a:t>
            </a:r>
            <a:endParaRPr lang="tr-TR" dirty="0"/>
          </a:p>
          <a:p>
            <a:pPr marL="800100" lvl="1" indent="-342900">
              <a:buFont typeface="+mj-lt"/>
              <a:buAutoNum type="arabicPeriod"/>
            </a:pPr>
            <a:r>
              <a:rPr lang="tr-TR" dirty="0"/>
              <a:t>Logo/İkon Tasarımı</a:t>
            </a:r>
            <a:r>
              <a:rPr lang="tr-TR" b="1" dirty="0"/>
              <a:t> (10 puan)</a:t>
            </a:r>
            <a:endParaRPr lang="tr-TR" dirty="0"/>
          </a:p>
          <a:p>
            <a:pPr marL="800100" lvl="1" indent="-342900">
              <a:buFont typeface="+mj-lt"/>
              <a:buAutoNum type="arabicPeriod"/>
            </a:pPr>
            <a:r>
              <a:rPr lang="tr-TR" dirty="0"/>
              <a:t>Proje Görsel Materyalleri (</a:t>
            </a:r>
            <a:r>
              <a:rPr lang="tr-TR" dirty="0" err="1"/>
              <a:t>Assets</a:t>
            </a:r>
            <a:r>
              <a:rPr lang="tr-TR" dirty="0"/>
              <a:t>) </a:t>
            </a:r>
            <a:r>
              <a:rPr lang="tr-TR" b="1" dirty="0"/>
              <a:t>(5 puan)</a:t>
            </a:r>
            <a:endParaRPr lang="tr-TR" dirty="0"/>
          </a:p>
          <a:p>
            <a:pPr marL="800100" lvl="1" indent="-342900">
              <a:buFont typeface="+mj-lt"/>
              <a:buAutoNum type="arabicPeriod"/>
            </a:pPr>
            <a:r>
              <a:rPr lang="tr-TR" dirty="0" err="1"/>
              <a:t>Unreal</a:t>
            </a:r>
            <a:r>
              <a:rPr lang="tr-TR" dirty="0"/>
              <a:t> Ekran Görüntüleri</a:t>
            </a:r>
            <a:r>
              <a:rPr lang="tr-TR" b="1" dirty="0"/>
              <a:t> (5 puan)</a:t>
            </a:r>
            <a:endParaRPr lang="tr-TR" dirty="0"/>
          </a:p>
          <a:p>
            <a:pPr marL="800100" lvl="1" indent="-342900">
              <a:buFont typeface="+mj-lt"/>
              <a:buAutoNum type="arabicPeriod"/>
            </a:pPr>
            <a:r>
              <a:rPr lang="tr-TR" dirty="0" err="1"/>
              <a:t>Unreal</a:t>
            </a:r>
            <a:r>
              <a:rPr lang="tr-TR" dirty="0"/>
              <a:t> </a:t>
            </a:r>
            <a:r>
              <a:rPr lang="tr-TR" dirty="0" err="1"/>
              <a:t>BluePrint</a:t>
            </a:r>
            <a:r>
              <a:rPr lang="tr-TR" dirty="0"/>
              <a:t> Dökümleri</a:t>
            </a:r>
            <a:r>
              <a:rPr lang="tr-TR" b="1" dirty="0"/>
              <a:t> (10 puan)</a:t>
            </a:r>
            <a:endParaRPr lang="tr-TR" dirty="0"/>
          </a:p>
          <a:p>
            <a:pPr marL="800100" lvl="1" indent="-342900">
              <a:buFont typeface="+mj-lt"/>
              <a:buAutoNum type="arabicPeriod"/>
            </a:pPr>
            <a:r>
              <a:rPr lang="tr-TR" dirty="0"/>
              <a:t>Sonuç Görüntüleri</a:t>
            </a:r>
            <a:r>
              <a:rPr lang="tr-TR" b="1" dirty="0"/>
              <a:t> (10 puan)</a:t>
            </a:r>
            <a:endParaRPr lang="tr-TR" dirty="0"/>
          </a:p>
          <a:p>
            <a:pPr marL="800100" lvl="1" indent="-342900">
              <a:buFont typeface="+mj-lt"/>
              <a:buAutoNum type="arabicPeriod"/>
            </a:pPr>
            <a:endParaRPr lang="tr-TR" dirty="0"/>
          </a:p>
          <a:p>
            <a:pPr marL="342900" indent="-342900">
              <a:buFont typeface="+mj-lt"/>
              <a:buAutoNum type="arabicPeriod"/>
            </a:pPr>
            <a:r>
              <a:rPr lang="tr-TR" b="1" dirty="0"/>
              <a:t>Sunum (50puan)</a:t>
            </a:r>
          </a:p>
          <a:p>
            <a:pPr marL="800100" lvl="1" indent="-342900">
              <a:buFont typeface="+mj-lt"/>
              <a:buAutoNum type="arabicPeriod"/>
            </a:pPr>
            <a:r>
              <a:rPr lang="tr-TR" dirty="0"/>
              <a:t>«Oyun (</a:t>
            </a:r>
            <a:r>
              <a:rPr lang="tr-TR" i="1" dirty="0" err="1"/>
              <a:t>blueprint</a:t>
            </a:r>
            <a:r>
              <a:rPr lang="tr-TR" dirty="0"/>
              <a:t>) algoritma akışını anlatın»</a:t>
            </a:r>
            <a:br>
              <a:rPr lang="tr-TR" dirty="0"/>
            </a:br>
            <a:r>
              <a:rPr lang="tr-TR" dirty="0"/>
              <a:t> sorusuna eksiksiz ve akıcı yanıt verildi mi? </a:t>
            </a:r>
            <a:r>
              <a:rPr lang="tr-TR" b="1" dirty="0"/>
              <a:t>(25 puan)</a:t>
            </a:r>
          </a:p>
          <a:p>
            <a:pPr marL="800100" lvl="1" indent="-342900">
              <a:buFont typeface="+mj-lt"/>
              <a:buAutoNum type="arabicPeriod"/>
            </a:pPr>
            <a:r>
              <a:rPr lang="tr-TR" dirty="0"/>
              <a:t>Oyun eksiksiz/hatasız çalıştı mı? </a:t>
            </a:r>
            <a:r>
              <a:rPr lang="tr-TR" b="1" dirty="0"/>
              <a:t>(25 puan)</a:t>
            </a:r>
            <a:endParaRPr lang="tr-TR" dirty="0"/>
          </a:p>
          <a:p>
            <a:pPr marL="800100" lvl="1" indent="-342900">
              <a:buFont typeface="+mj-lt"/>
              <a:buAutoNum type="arabicPeriod"/>
            </a:pPr>
            <a:endParaRPr lang="tr-TR" dirty="0"/>
          </a:p>
        </p:txBody>
      </p:sp>
    </p:spTree>
    <p:extLst>
      <p:ext uri="{BB962C8B-B14F-4D97-AF65-F5344CB8AC3E}">
        <p14:creationId xmlns:p14="http://schemas.microsoft.com/office/powerpoint/2010/main" val="410986977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4</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lstStyle/>
          <a:p>
            <a:r>
              <a:rPr lang="tr-TR" dirty="0"/>
              <a:t>Proje</a:t>
            </a:r>
          </a:p>
        </p:txBody>
      </p:sp>
      <p:sp>
        <p:nvSpPr>
          <p:cNvPr id="6" name="Dikdörtgen 5">
            <a:extLst>
              <a:ext uri="{FF2B5EF4-FFF2-40B4-BE49-F238E27FC236}">
                <a16:creationId xmlns:a16="http://schemas.microsoft.com/office/drawing/2014/main" id="{995E1DDF-4216-EF4F-B25E-A4CC18AD5DD4}"/>
              </a:ext>
            </a:extLst>
          </p:cNvPr>
          <p:cNvSpPr/>
          <p:nvPr/>
        </p:nvSpPr>
        <p:spPr>
          <a:xfrm>
            <a:off x="681037" y="1687218"/>
            <a:ext cx="8543925" cy="2957861"/>
          </a:xfrm>
          <a:prstGeom prst="rect">
            <a:avLst/>
          </a:prstGeom>
        </p:spPr>
        <p:txBody>
          <a:bodyPr wrap="square">
            <a:spAutoFit/>
          </a:bodyPr>
          <a:lstStyle/>
          <a:p>
            <a:pPr marL="342900" indent="-342900">
              <a:lnSpc>
                <a:spcPct val="150000"/>
              </a:lnSpc>
              <a:buFont typeface="+mj-lt"/>
              <a:buAutoNum type="arabicPeriod"/>
            </a:pPr>
            <a:r>
              <a:rPr lang="tr-TR" b="1" dirty="0"/>
              <a:t>Proje Adı				: Benzersiz Bir Ad Yazın</a:t>
            </a:r>
          </a:p>
          <a:p>
            <a:pPr marL="342900" indent="-342900">
              <a:lnSpc>
                <a:spcPct val="150000"/>
              </a:lnSpc>
              <a:buFont typeface="+mj-lt"/>
              <a:buAutoNum type="arabicPeriod"/>
            </a:pPr>
            <a:r>
              <a:rPr lang="tr-TR" b="1" dirty="0"/>
              <a:t>Proje Türü				: Bir Tür Yazın</a:t>
            </a:r>
          </a:p>
          <a:p>
            <a:pPr marL="342900" indent="-342900">
              <a:lnSpc>
                <a:spcPct val="150000"/>
              </a:lnSpc>
              <a:buFont typeface="+mj-lt"/>
              <a:buAutoNum type="arabicPeriod"/>
            </a:pPr>
            <a:r>
              <a:rPr lang="tr-TR" b="1" dirty="0"/>
              <a:t>Projenin Manifestosu	: </a:t>
            </a:r>
            <a:br>
              <a:rPr lang="tr-TR" b="1" dirty="0"/>
            </a:br>
            <a:r>
              <a:rPr lang="tr-TR" dirty="0"/>
              <a:t>Manifestonuzu bu alana yazın. (En fazla 50 kelime)</a:t>
            </a:r>
          </a:p>
          <a:p>
            <a:pPr marL="342900" indent="-342900">
              <a:lnSpc>
                <a:spcPct val="150000"/>
              </a:lnSpc>
              <a:buFont typeface="+mj-lt"/>
              <a:buAutoNum type="arabicPeriod"/>
            </a:pPr>
            <a:r>
              <a:rPr lang="tr-TR" b="1" dirty="0"/>
              <a:t>Projenin Temel Kuralları	:</a:t>
            </a:r>
            <a:br>
              <a:rPr lang="tr-TR" b="1" dirty="0"/>
            </a:br>
            <a:r>
              <a:rPr lang="tr-TR" dirty="0"/>
              <a:t>Oyun kurallarınızı bu alana yazın. (en az 5, en fazla 10 madde)</a:t>
            </a:r>
            <a:br>
              <a:rPr lang="tr-TR" dirty="0"/>
            </a:br>
            <a:endParaRPr lang="tr-TR" dirty="0"/>
          </a:p>
        </p:txBody>
      </p:sp>
    </p:spTree>
    <p:extLst>
      <p:ext uri="{BB962C8B-B14F-4D97-AF65-F5344CB8AC3E}">
        <p14:creationId xmlns:p14="http://schemas.microsoft.com/office/powerpoint/2010/main" val="28465236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5</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lstStyle/>
          <a:p>
            <a:r>
              <a:rPr lang="tr-TR" dirty="0"/>
              <a:t>Proje &gt; Logo/İkon Tasarımı</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 için ürettiğiniz</a:t>
            </a:r>
          </a:p>
          <a:p>
            <a:pPr algn="ctr"/>
            <a:r>
              <a:rPr lang="tr-TR" sz="1463" dirty="0">
                <a:solidFill>
                  <a:schemeClr val="tx1">
                    <a:lumMod val="50000"/>
                    <a:lumOff val="50000"/>
                  </a:schemeClr>
                </a:solidFill>
              </a:rPr>
              <a:t>Logo/İkon Tasarımını</a:t>
            </a:r>
            <a:br>
              <a:rPr lang="tr-TR" sz="1463" dirty="0">
                <a:solidFill>
                  <a:schemeClr val="tx1">
                    <a:lumMod val="50000"/>
                    <a:lumOff val="50000"/>
                  </a:schemeClr>
                </a:solidFill>
              </a:rPr>
            </a:br>
            <a:r>
              <a:rPr lang="tr-TR" sz="1463" dirty="0">
                <a:solidFill>
                  <a:schemeClr val="tx1">
                    <a:lumMod val="50000"/>
                    <a:lumOff val="50000"/>
                  </a:schemeClr>
                </a:solidFill>
              </a:rPr>
              <a:t>512ppi, PNG (</a:t>
            </a:r>
            <a:r>
              <a:rPr lang="tr-TR" sz="1463" i="1" dirty="0" err="1">
                <a:solidFill>
                  <a:schemeClr val="tx1">
                    <a:lumMod val="50000"/>
                    <a:lumOff val="50000"/>
                  </a:schemeClr>
                </a:solidFill>
              </a:rPr>
              <a:t>transparent</a:t>
            </a:r>
            <a:r>
              <a:rPr lang="tr-TR" sz="1463" dirty="0">
                <a:solidFill>
                  <a:schemeClr val="tx1">
                    <a:lumMod val="50000"/>
                    <a:lumOff val="50000"/>
                  </a:schemeClr>
                </a:solidFill>
              </a:rPr>
              <a:t>) formatı ile</a:t>
            </a:r>
          </a:p>
          <a:p>
            <a:pPr algn="ctr"/>
            <a:r>
              <a:rPr lang="tr-TR" sz="1463" dirty="0">
                <a:solidFill>
                  <a:schemeClr val="tx1">
                    <a:lumMod val="50000"/>
                    <a:lumOff val="50000"/>
                  </a:schemeClr>
                </a:solidFill>
              </a:rPr>
              <a:t>Bu sayfaya ekleyin!</a:t>
            </a:r>
          </a:p>
        </p:txBody>
      </p:sp>
    </p:spTree>
    <p:extLst>
      <p:ext uri="{BB962C8B-B14F-4D97-AF65-F5344CB8AC3E}">
        <p14:creationId xmlns:p14="http://schemas.microsoft.com/office/powerpoint/2010/main" val="409826217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6</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lstStyle/>
          <a:p>
            <a:r>
              <a:rPr lang="tr-TR" dirty="0"/>
              <a:t>Proje &gt; Görsel Materyalleri</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 içinde</a:t>
            </a:r>
          </a:p>
          <a:p>
            <a:pPr algn="ctr"/>
            <a:r>
              <a:rPr lang="tr-TR" sz="1463" dirty="0">
                <a:solidFill>
                  <a:schemeClr val="tx1">
                    <a:lumMod val="50000"/>
                    <a:lumOff val="50000"/>
                  </a:schemeClr>
                </a:solidFill>
              </a:rPr>
              <a:t>kullandığınız görsel materyal (</a:t>
            </a:r>
            <a:r>
              <a:rPr lang="tr-TR" sz="1463" i="1" dirty="0" err="1">
                <a:solidFill>
                  <a:schemeClr val="tx1">
                    <a:lumMod val="50000"/>
                    <a:lumOff val="50000"/>
                  </a:schemeClr>
                </a:solidFill>
              </a:rPr>
              <a:t>assets</a:t>
            </a:r>
            <a:r>
              <a:rPr lang="tr-TR" sz="1463" dirty="0">
                <a:solidFill>
                  <a:schemeClr val="tx1">
                    <a:lumMod val="50000"/>
                    <a:lumOff val="50000"/>
                  </a:schemeClr>
                </a:solidFill>
              </a:rPr>
              <a:t>) klasörünün (tam ekran) görüntüsünü</a:t>
            </a:r>
          </a:p>
          <a:p>
            <a:pPr algn="ctr"/>
            <a:r>
              <a:rPr lang="tr-TR" sz="1463" dirty="0">
                <a:solidFill>
                  <a:schemeClr val="tx1">
                    <a:lumMod val="50000"/>
                    <a:lumOff val="50000"/>
                  </a:schemeClr>
                </a:solidFill>
              </a:rPr>
              <a:t>bu sayfaya ekleyin!</a:t>
            </a:r>
          </a:p>
        </p:txBody>
      </p:sp>
    </p:spTree>
    <p:extLst>
      <p:ext uri="{BB962C8B-B14F-4D97-AF65-F5344CB8AC3E}">
        <p14:creationId xmlns:p14="http://schemas.microsoft.com/office/powerpoint/2010/main" val="2264001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7</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lstStyle/>
          <a:p>
            <a:r>
              <a:rPr lang="tr-TR" dirty="0"/>
              <a:t>Proje &gt; </a:t>
            </a:r>
            <a:r>
              <a:rPr lang="tr-TR" dirty="0" err="1"/>
              <a:t>Unreal</a:t>
            </a:r>
            <a:r>
              <a:rPr lang="tr-TR" dirty="0"/>
              <a:t> Ekran Görüntüleri</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final aşamasından alınmış</a:t>
            </a:r>
          </a:p>
          <a:p>
            <a:pPr algn="ctr"/>
            <a:r>
              <a:rPr lang="tr-TR" sz="1463" b="1" dirty="0">
                <a:solidFill>
                  <a:schemeClr val="tx1">
                    <a:lumMod val="50000"/>
                    <a:lumOff val="50000"/>
                  </a:schemeClr>
                </a:solidFill>
              </a:rPr>
              <a:t>Map-1</a:t>
            </a:r>
            <a:r>
              <a:rPr lang="tr-TR" sz="1463" dirty="0">
                <a:solidFill>
                  <a:schemeClr val="tx1">
                    <a:lumMod val="50000"/>
                    <a:lumOff val="50000"/>
                  </a:schemeClr>
                </a:solidFill>
              </a:rPr>
              <a:t> ekran görüntüsünü</a:t>
            </a:r>
            <a:br>
              <a:rPr lang="tr-TR" sz="1463" dirty="0">
                <a:solidFill>
                  <a:schemeClr val="tx1">
                    <a:lumMod val="50000"/>
                    <a:lumOff val="50000"/>
                  </a:schemeClr>
                </a:solidFill>
              </a:rPr>
            </a:br>
            <a:r>
              <a:rPr lang="tr-TR" sz="1463" dirty="0">
                <a:solidFill>
                  <a:schemeClr val="tx1">
                    <a:lumMod val="50000"/>
                    <a:lumOff val="50000"/>
                  </a:schemeClr>
                </a:solidFill>
              </a:rPr>
              <a:t>bu sayfaya ekleyin!</a:t>
            </a:r>
          </a:p>
        </p:txBody>
      </p:sp>
    </p:spTree>
    <p:extLst>
      <p:ext uri="{BB962C8B-B14F-4D97-AF65-F5344CB8AC3E}">
        <p14:creationId xmlns:p14="http://schemas.microsoft.com/office/powerpoint/2010/main" val="2992669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8</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lstStyle/>
          <a:p>
            <a:r>
              <a:rPr lang="tr-TR" dirty="0"/>
              <a:t>Proje &gt; </a:t>
            </a:r>
            <a:r>
              <a:rPr lang="tr-TR" dirty="0" err="1"/>
              <a:t>Unreal</a:t>
            </a:r>
            <a:r>
              <a:rPr lang="tr-TR" dirty="0"/>
              <a:t> Ekran Görüntüleri</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final aşamasından alınmış</a:t>
            </a:r>
          </a:p>
          <a:p>
            <a:pPr algn="ctr"/>
            <a:r>
              <a:rPr lang="tr-TR" sz="1463" b="1" dirty="0">
                <a:solidFill>
                  <a:schemeClr val="tx1">
                    <a:lumMod val="50000"/>
                    <a:lumOff val="50000"/>
                  </a:schemeClr>
                </a:solidFill>
              </a:rPr>
              <a:t>Map-2</a:t>
            </a:r>
            <a:r>
              <a:rPr lang="tr-TR" sz="1463" dirty="0">
                <a:solidFill>
                  <a:schemeClr val="tx1">
                    <a:lumMod val="50000"/>
                    <a:lumOff val="50000"/>
                  </a:schemeClr>
                </a:solidFill>
              </a:rPr>
              <a:t> ekran görüntüsünü</a:t>
            </a:r>
            <a:br>
              <a:rPr lang="tr-TR" sz="1463" dirty="0">
                <a:solidFill>
                  <a:schemeClr val="tx1">
                    <a:lumMod val="50000"/>
                    <a:lumOff val="50000"/>
                  </a:schemeClr>
                </a:solidFill>
              </a:rPr>
            </a:br>
            <a:r>
              <a:rPr lang="tr-TR" sz="1463" dirty="0">
                <a:solidFill>
                  <a:schemeClr val="tx1">
                    <a:lumMod val="50000"/>
                    <a:lumOff val="50000"/>
                  </a:schemeClr>
                </a:solidFill>
              </a:rPr>
              <a:t>bu sayfaya ekleyin!</a:t>
            </a:r>
          </a:p>
        </p:txBody>
      </p:sp>
    </p:spTree>
    <p:extLst>
      <p:ext uri="{BB962C8B-B14F-4D97-AF65-F5344CB8AC3E}">
        <p14:creationId xmlns:p14="http://schemas.microsoft.com/office/powerpoint/2010/main" val="360784481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9</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lstStyle/>
          <a:p>
            <a:r>
              <a:rPr lang="tr-TR" dirty="0"/>
              <a:t>Proje &gt; </a:t>
            </a:r>
            <a:r>
              <a:rPr lang="tr-TR" dirty="0" err="1"/>
              <a:t>Unreal</a:t>
            </a:r>
            <a:r>
              <a:rPr lang="tr-TR" dirty="0"/>
              <a:t> </a:t>
            </a:r>
            <a:r>
              <a:rPr lang="tr-TR" dirty="0" err="1"/>
              <a:t>BluePrint</a:t>
            </a:r>
            <a:r>
              <a:rPr lang="tr-TR" dirty="0"/>
              <a:t> Dökümleri</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final aşamasından alınmış</a:t>
            </a:r>
          </a:p>
          <a:p>
            <a:pPr algn="ctr"/>
            <a:r>
              <a:rPr lang="tr-TR" sz="1463" i="1" dirty="0" err="1">
                <a:solidFill>
                  <a:schemeClr val="tx1">
                    <a:lumMod val="50000"/>
                    <a:lumOff val="50000"/>
                  </a:schemeClr>
                </a:solidFill>
              </a:rPr>
              <a:t>Unreal</a:t>
            </a:r>
            <a:r>
              <a:rPr lang="tr-TR" sz="1463" i="1" dirty="0">
                <a:solidFill>
                  <a:schemeClr val="tx1">
                    <a:lumMod val="50000"/>
                    <a:lumOff val="50000"/>
                  </a:schemeClr>
                </a:solidFill>
              </a:rPr>
              <a:t> </a:t>
            </a:r>
            <a:r>
              <a:rPr lang="tr-TR" sz="1463" i="1" dirty="0" err="1">
                <a:solidFill>
                  <a:schemeClr val="tx1">
                    <a:lumMod val="50000"/>
                    <a:lumOff val="50000"/>
                  </a:schemeClr>
                </a:solidFill>
              </a:rPr>
              <a:t>BluePrint</a:t>
            </a:r>
            <a:r>
              <a:rPr lang="tr-TR" sz="1463" i="1" dirty="0">
                <a:solidFill>
                  <a:schemeClr val="tx1">
                    <a:lumMod val="50000"/>
                    <a:lumOff val="50000"/>
                  </a:schemeClr>
                </a:solidFill>
              </a:rPr>
              <a:t> </a:t>
            </a:r>
            <a:r>
              <a:rPr lang="tr-TR" sz="1463" dirty="0">
                <a:solidFill>
                  <a:schemeClr val="tx1">
                    <a:lumMod val="50000"/>
                    <a:lumOff val="50000"/>
                  </a:schemeClr>
                </a:solidFill>
              </a:rPr>
              <a:t>algoritma akışını gösteren ekran görüntülerini</a:t>
            </a:r>
            <a:br>
              <a:rPr lang="tr-TR" sz="1463" dirty="0">
                <a:solidFill>
                  <a:schemeClr val="tx1">
                    <a:lumMod val="50000"/>
                    <a:lumOff val="50000"/>
                  </a:schemeClr>
                </a:solidFill>
              </a:rPr>
            </a:br>
            <a:r>
              <a:rPr lang="tr-TR" sz="1463" dirty="0">
                <a:solidFill>
                  <a:schemeClr val="tx1">
                    <a:lumMod val="50000"/>
                    <a:lumOff val="50000"/>
                  </a:schemeClr>
                </a:solidFill>
              </a:rPr>
              <a:t>bu sayfaya ekleyin!</a:t>
            </a:r>
          </a:p>
        </p:txBody>
      </p:sp>
    </p:spTree>
    <p:extLst>
      <p:ext uri="{BB962C8B-B14F-4D97-AF65-F5344CB8AC3E}">
        <p14:creationId xmlns:p14="http://schemas.microsoft.com/office/powerpoint/2010/main" val="4227207123"/>
      </p:ext>
    </p:extLst>
  </p:cSld>
  <p:clrMapOvr>
    <a:masterClrMapping/>
  </p:clrMapOvr>
</p:sld>
</file>

<file path=ppt/theme/theme1.xml><?xml version="1.0" encoding="utf-8"?>
<a:theme xmlns:a="http://schemas.openxmlformats.org/drawingml/2006/main" name="Office Teması">
  <a:themeElements>
    <a:clrScheme name="Office Teması">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eması">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eması">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eması">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283</TotalTime>
  <Words>215</Words>
  <Application>Microsoft Macintosh PowerPoint</Application>
  <PresentationFormat>A4 Kağıt (210x297 mm)</PresentationFormat>
  <Paragraphs>66</Paragraphs>
  <Slides>11</Slides>
  <Notes>0</Notes>
  <HiddenSlides>0</HiddenSlides>
  <MMClips>0</MMClips>
  <ScaleCrop>false</ScaleCrop>
  <HeadingPairs>
    <vt:vector size="6" baseType="variant">
      <vt:variant>
        <vt:lpstr>Kullanılan Yazı Tipleri</vt:lpstr>
      </vt:variant>
      <vt:variant>
        <vt:i4>3</vt:i4>
      </vt:variant>
      <vt:variant>
        <vt:lpstr>Tema</vt:lpstr>
      </vt:variant>
      <vt:variant>
        <vt:i4>1</vt:i4>
      </vt:variant>
      <vt:variant>
        <vt:lpstr>Slayt Başlıkları</vt:lpstr>
      </vt:variant>
      <vt:variant>
        <vt:i4>11</vt:i4>
      </vt:variant>
    </vt:vector>
  </HeadingPairs>
  <TitlesOfParts>
    <vt:vector size="15" baseType="lpstr">
      <vt:lpstr>Arial</vt:lpstr>
      <vt:lpstr>Calibri</vt:lpstr>
      <vt:lpstr>Calibri Light</vt:lpstr>
      <vt:lpstr>Office Teması</vt:lpstr>
      <vt:lpstr>Topkapı Üniversitesi Güzel Sanatlar, Tasarım ve Mimarlık Fakültesi Dijital Oyun Tasarımı      (DGD210) Oyun Algoritması Final Projesi</vt:lpstr>
      <vt:lpstr>Topkapı Üniversitesi Güzel Sanatlar, Tasarım ve Mimarlık Fakültesi</vt:lpstr>
      <vt:lpstr>Proje Değerlendirme Kriterleri</vt:lpstr>
      <vt:lpstr>Proje</vt:lpstr>
      <vt:lpstr>Proje &gt; Logo/İkon Tasarımı</vt:lpstr>
      <vt:lpstr>Proje &gt; Görsel Materyalleri</vt:lpstr>
      <vt:lpstr>Proje &gt; Unreal Ekran Görüntüleri</vt:lpstr>
      <vt:lpstr>Proje &gt; Unreal Ekran Görüntüleri</vt:lpstr>
      <vt:lpstr>Proje &gt; Unreal BluePrint Dökümleri</vt:lpstr>
      <vt:lpstr>Proje &gt; Sonuç Görüntüleri</vt:lpstr>
      <vt:lpstr>Proje &gt; Sonuç Çıktısı</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Topkapı Üniversitesi Güzel Sanatlar, Tasarım ve Mimarlık Fakültesi Dijital Oyun Tasarımı Web Programlama (DGD309) Öğr. Gör. Soner SAN</dc:title>
  <dc:creator>Microsoft Office User</dc:creator>
  <cp:lastModifiedBy>Microsoft Office User</cp:lastModifiedBy>
  <cp:revision>34</cp:revision>
  <dcterms:created xsi:type="dcterms:W3CDTF">2023-12-20T10:42:18Z</dcterms:created>
  <dcterms:modified xsi:type="dcterms:W3CDTF">2025-05-29T10:42:49Z</dcterms:modified>
</cp:coreProperties>
</file>

<file path=docProps/thumbnail.jpeg>
</file>