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omments/comment1.xml" ContentType="application/vnd.openxmlformats-officedocument.presentationml.comments+xml"/>
  <Override PartName="/ppt/comments/comment2.xml" ContentType="application/vnd.openxmlformats-officedocument.presentationml.comments+xml"/>
  <Override PartName="/ppt/comments/comment3.xml" ContentType="application/vnd.openxmlformats-officedocument.presentationml.comments+xml"/>
  <Override PartName="/ppt/comments/comment4.xml" ContentType="application/vnd.openxmlformats-officedocument.presentationml.comments+xml"/>
  <Override PartName="/ppt/comments/comment5.xml" ContentType="application/vnd.openxmlformats-officedocument.presentationml.comments+xml"/>
  <Override PartName="/ppt/comments/comment6.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4"/>
  </p:notesMasterIdLst>
  <p:sldIdLst>
    <p:sldId id="265" r:id="rId2"/>
    <p:sldId id="256" r:id="rId3"/>
    <p:sldId id="263" r:id="rId4"/>
    <p:sldId id="272" r:id="rId5"/>
    <p:sldId id="273" r:id="rId6"/>
    <p:sldId id="274" r:id="rId7"/>
    <p:sldId id="277" r:id="rId8"/>
    <p:sldId id="279" r:id="rId9"/>
    <p:sldId id="280" r:id="rId10"/>
    <p:sldId id="278" r:id="rId11"/>
    <p:sldId id="281" r:id="rId12"/>
    <p:sldId id="267" r:id="rId13"/>
  </p:sldIdLst>
  <p:sldSz cx="9906000" cy="6858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icrosoft Office User" initials="MOU" lastIdx="18" clrIdx="0">
    <p:extLst>
      <p:ext uri="{19B8F6BF-5375-455C-9EA6-DF929625EA0E}">
        <p15:presenceInfo xmlns:p15="http://schemas.microsoft.com/office/powerpoint/2012/main" userId="Microsoft Office Use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Orta Stil 2 - Vurgu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Stil Yok, Kılavuz Yok">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D7AC3CCA-C797-4891-BE02-D94E43425B78}" styleName="Orta Stil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616DA210-FB5B-4158-B5E0-FEB733F419BA}" styleName="Açık Stil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9D7B26C5-4107-4FEC-AEDC-1716B250A1EF}" styleName="Açık Stil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073A0DAA-6AF3-43AB-8588-CEC1D06C72B9}" styleName="Orta Stil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F5AB1C69-6EDB-4FF4-983F-18BD219EF322}" styleName="Orta Stil 2 - Vurgu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8EC20E35-A176-4012-BC5E-935CFFF8708E}" styleName="Orta Stil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245"/>
    <p:restoredTop sz="94589"/>
  </p:normalViewPr>
  <p:slideViewPr>
    <p:cSldViewPr snapToGrid="0" snapToObjects="1">
      <p:cViewPr varScale="1">
        <p:scale>
          <a:sx n="80" d="100"/>
          <a:sy n="80" d="100"/>
        </p:scale>
        <p:origin x="800"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commentAuthors" Target="commentAuthors.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25-05-23T00:15:45.458" idx="15">
    <p:pos x="10" y="10"/>
    <p:text>Bu sayfa üzerinde her hangi bir değişiklik yapmayın.</p:text>
    <p:extLst>
      <p:ext uri="{C676402C-5697-4E1C-873F-D02D1690AC5C}">
        <p15:threadingInfo xmlns:p15="http://schemas.microsoft.com/office/powerpoint/2012/main" timeZoneBias="-180"/>
      </p:ext>
    </p:extLst>
  </p:cm>
  <p:cm authorId="1" dt="2025-05-23T00:17:39.259" idx="16">
    <p:pos x="162" y="13"/>
    <p:text>Sunum içerisinde yalnızca size verilen sayfaları kullanın. Lütfen yeni bir sayfa eklemeyin veya mevcut sayfaları silmeyin!</p:text>
    <p:extLst>
      <p:ext uri="{C676402C-5697-4E1C-873F-D02D1690AC5C}">
        <p15:threadingInfo xmlns:p15="http://schemas.microsoft.com/office/powerpoint/2012/main" timeZoneBias="-180"/>
      </p:ext>
    </p:extLst>
  </p:cm>
</p:cmLst>
</file>

<file path=ppt/comments/comment2.xml><?xml version="1.0" encoding="utf-8"?>
<p:cmLst xmlns:a="http://schemas.openxmlformats.org/drawingml/2006/main" xmlns:r="http://schemas.openxmlformats.org/officeDocument/2006/relationships" xmlns:p="http://schemas.openxmlformats.org/presentationml/2006/main">
  <p:cm authorId="1" dt="2023-12-20T14:43:11.746" idx="5">
    <p:pos x="10" y="10"/>
    <p:text>Tabloda yer alan Tarih ve Derslik bilgilerine ek olarak lütfen size ait bilgi alanlarını eksiksiz doldurun ve İmza kısmını projenizi teslim etmeden önce imzaladığınızdan emin olun. Islak imzasız teslim edilen projeler geçersiz sayılacaktır.</p:text>
    <p:extLst mod="1">
      <p:ext uri="{C676402C-5697-4E1C-873F-D02D1690AC5C}">
        <p15:threadingInfo xmlns:p15="http://schemas.microsoft.com/office/powerpoint/2012/main" timeZoneBias="-180"/>
      </p:ext>
    </p:extLst>
  </p:cm>
</p:cmLst>
</file>

<file path=ppt/comments/comment3.xml><?xml version="1.0" encoding="utf-8"?>
<p:cmLst xmlns:a="http://schemas.openxmlformats.org/drawingml/2006/main" xmlns:r="http://schemas.openxmlformats.org/officeDocument/2006/relationships" xmlns:p="http://schemas.openxmlformats.org/presentationml/2006/main">
  <p:cm authorId="1" dt="2023-12-20T14:39:48.740" idx="4">
    <p:pos x="10" y="10"/>
    <p:text>Bu sayfa not değerlendirme tablosu olarak kullanılacaktır. Lütfen bu sayfa üzerinde her hangi bir değişiklik yapmayın.</p:text>
    <p:extLst mod="1">
      <p:ext uri="{C676402C-5697-4E1C-873F-D02D1690AC5C}">
        <p15:threadingInfo xmlns:p15="http://schemas.microsoft.com/office/powerpoint/2012/main" timeZoneBias="-180"/>
      </p:ext>
    </p:extLst>
  </p:cm>
</p:cmLst>
</file>

<file path=ppt/comments/comment4.xml><?xml version="1.0" encoding="utf-8"?>
<p:cmLst xmlns:a="http://schemas.openxmlformats.org/drawingml/2006/main" xmlns:r="http://schemas.openxmlformats.org/officeDocument/2006/relationships" xmlns:p="http://schemas.openxmlformats.org/presentationml/2006/main">
  <p:cm authorId="1" dt="2023-12-20T14:39:48.740" idx="4">
    <p:pos x="10" y="10"/>
    <p:text>Projenize ait temel bilgilileri sayfa içinde iletilen yerlere yazın.</p:text>
    <p:extLst mod="1">
      <p:ext uri="{C676402C-5697-4E1C-873F-D02D1690AC5C}">
        <p15:threadingInfo xmlns:p15="http://schemas.microsoft.com/office/powerpoint/2012/main" timeZoneBias="-180"/>
      </p:ext>
    </p:extLst>
  </p:cm>
</p:cmLst>
</file>

<file path=ppt/comments/comment5.xml><?xml version="1.0" encoding="utf-8"?>
<p:cmLst xmlns:a="http://schemas.openxmlformats.org/drawingml/2006/main" xmlns:r="http://schemas.openxmlformats.org/officeDocument/2006/relationships" xmlns:p="http://schemas.openxmlformats.org/presentationml/2006/main">
  <p:cm authorId="1" dt="2025-05-23T00:58:44.043" idx="17">
    <p:pos x="10" y="10"/>
    <p:text>Foley kayıt için elde etmek istediğiniz sesler ve bu sesleri elde etmeyi planlanladığınız materyallerin listelerini yazın!</p:text>
    <p:extLst>
      <p:ext uri="{C676402C-5697-4E1C-873F-D02D1690AC5C}">
        <p15:threadingInfo xmlns:p15="http://schemas.microsoft.com/office/powerpoint/2012/main" timeZoneBias="-180"/>
      </p:ext>
    </p:extLst>
  </p:cm>
</p:cmLst>
</file>

<file path=ppt/comments/comment6.xml><?xml version="1.0" encoding="utf-8"?>
<p:cmLst xmlns:a="http://schemas.openxmlformats.org/drawingml/2006/main" xmlns:r="http://schemas.openxmlformats.org/officeDocument/2006/relationships" xmlns:p="http://schemas.openxmlformats.org/presentationml/2006/main">
  <p:cm authorId="1" dt="2024-03-26T00:44:08.004" idx="11">
    <p:pos x="184" y="16"/>
    <p:text>1- Projenizi A4 fotokopi kağıdına yatay ve önlü-arakalı olacak biçimde, renkli çıktı alın.</p:text>
    <p:extLst mod="1">
      <p:ext uri="{C676402C-5697-4E1C-873F-D02D1690AC5C}">
        <p15:threadingInfo xmlns:p15="http://schemas.microsoft.com/office/powerpoint/2012/main" timeZoneBias="-180"/>
      </p:ext>
    </p:extLst>
  </p:cm>
  <p:cm authorId="1" dt="2024-04-18T00:10:11.966" idx="12">
    <p:pos x="10" y="10"/>
    <p:text>2- Projenizi ciltlemeyin, dosyalamayın veya poşet dosya koymayın! Yalnızca sayfaları sol üst köşesinden zımba ile birleştirin.</p:text>
    <p:extLst>
      <p:ext uri="{C676402C-5697-4E1C-873F-D02D1690AC5C}">
        <p15:threadingInfo xmlns:p15="http://schemas.microsoft.com/office/powerpoint/2012/main" timeZoneBias="-180"/>
      </p:ext>
    </p:extLst>
  </p:cm>
  <p:cm authorId="1" dt="2024-04-18T00:21:36.330" idx="13">
    <p:pos x="347" y="10"/>
    <p:text>Projenizin içinde bulduğu CD/DVD'yi çift taraflı bant ile yuvarlak alana yapıştırın.</p:text>
    <p:extLst mod="1">
      <p:ext uri="{C676402C-5697-4E1C-873F-D02D1690AC5C}">
        <p15:threadingInfo xmlns:p15="http://schemas.microsoft.com/office/powerpoint/2012/main" timeZoneBias="-180"/>
      </p:ext>
    </p:extLst>
  </p:cm>
  <p:cm authorId="1" dt="2025-12-16T09:18:50.412" idx="18">
    <p:pos x="550" y="15"/>
    <p:text>Proje çıktısını lütfen 90-130gr. standard bir fotokopi kağıdına alın. Kalın (kuşe-bristol vb.) ve parlak bir kağıda çıktı almayın!</p:text>
    <p:extLst>
      <p:ext uri="{C676402C-5697-4E1C-873F-D02D1690AC5C}">
        <p15:threadingInfo xmlns:p15="http://schemas.microsoft.com/office/powerpoint/2012/main" timeZoneBias="-180"/>
      </p:ext>
    </p:extLst>
  </p:cm>
</p:cmLst>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Üst Bilgi Yer Tutucusu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tr-TR"/>
          </a:p>
        </p:txBody>
      </p:sp>
      <p:sp>
        <p:nvSpPr>
          <p:cNvPr id="3" name="Veri Yer Tutucusu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9FB46DE-60FF-AF44-8D4A-E133DD49B0D6}" type="datetimeFigureOut">
              <a:rPr lang="tr-TR" smtClean="0"/>
              <a:t>16.12.2025</a:t>
            </a:fld>
            <a:endParaRPr lang="tr-TR"/>
          </a:p>
        </p:txBody>
      </p:sp>
      <p:sp>
        <p:nvSpPr>
          <p:cNvPr id="4" name="Slayt Resmi Yer Tutucusu 3"/>
          <p:cNvSpPr>
            <a:spLocks noGrp="1" noRot="1" noChangeAspect="1"/>
          </p:cNvSpPr>
          <p:nvPr>
            <p:ph type="sldImg" idx="2"/>
          </p:nvPr>
        </p:nvSpPr>
        <p:spPr>
          <a:xfrm>
            <a:off x="1200150" y="1143000"/>
            <a:ext cx="4457700" cy="3086100"/>
          </a:xfrm>
          <a:prstGeom prst="rect">
            <a:avLst/>
          </a:prstGeom>
          <a:noFill/>
          <a:ln w="12700">
            <a:solidFill>
              <a:prstClr val="black"/>
            </a:solidFill>
          </a:ln>
        </p:spPr>
        <p:txBody>
          <a:bodyPr vert="horz" lIns="91440" tIns="45720" rIns="91440" bIns="45720" rtlCol="0" anchor="ctr"/>
          <a:lstStyle/>
          <a:p>
            <a:endParaRPr lang="tr-TR"/>
          </a:p>
        </p:txBody>
      </p:sp>
      <p:sp>
        <p:nvSpPr>
          <p:cNvPr id="5" name="Not Yer Tutucusu 4"/>
          <p:cNvSpPr>
            <a:spLocks noGrp="1"/>
          </p:cNvSpPr>
          <p:nvPr>
            <p:ph type="body" sz="quarter" idx="3"/>
          </p:nvPr>
        </p:nvSpPr>
        <p:spPr>
          <a:xfrm>
            <a:off x="685800" y="4400550"/>
            <a:ext cx="5486400" cy="3600450"/>
          </a:xfrm>
          <a:prstGeom prst="rect">
            <a:avLst/>
          </a:prstGeom>
        </p:spPr>
        <p:txBody>
          <a:bodyPr vert="horz" lIns="91440" tIns="45720" rIns="91440" bIns="45720" rtlCol="0"/>
          <a:lstStyle/>
          <a:p>
            <a:r>
              <a:rPr lang="tr-TR"/>
              <a:t>Asıl metin stillerini düzenle
İkinci düzey
Üçüncü düzey
Dördüncü düzey
Beşinci düzey</a:t>
            </a:r>
          </a:p>
        </p:txBody>
      </p:sp>
      <p:sp>
        <p:nvSpPr>
          <p:cNvPr id="6" name="Alt Bilgi Yer Tutucusu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tr-TR"/>
          </a:p>
        </p:txBody>
      </p:sp>
      <p:sp>
        <p:nvSpPr>
          <p:cNvPr id="7" name="Slayt Numarası Yer Tutucusu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E7F740E-1ABB-6941-B94F-914596D275AA}" type="slidenum">
              <a:rPr lang="tr-TR" smtClean="0"/>
              <a:t>‹#›</a:t>
            </a:fld>
            <a:endParaRPr lang="tr-TR"/>
          </a:p>
        </p:txBody>
      </p:sp>
    </p:spTree>
    <p:extLst>
      <p:ext uri="{BB962C8B-B14F-4D97-AF65-F5344CB8AC3E}">
        <p14:creationId xmlns:p14="http://schemas.microsoft.com/office/powerpoint/2010/main" val="2335152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Başlık Slaydı">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tr-TR"/>
              <a:t>Asıl başlık stilini düzenlemek için tıklayın</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tr-TR"/>
              <a:t>Asıl alt başlık stilini düzenlemek için tıklayın</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16.12.2025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0413372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Başlık ve Dikey Meti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Vertical Text Placeholder 2"/>
          <p:cNvSpPr>
            <a:spLocks noGrp="1"/>
          </p:cNvSpPr>
          <p:nvPr>
            <p:ph type="body" orient="vert" idx="1"/>
          </p:nvPr>
        </p:nvSpPr>
        <p:spPr/>
        <p:txBody>
          <a:bodyPr vert="eaVert"/>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16.12.2025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15613928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Dikey Başlık ve Metin">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tr-TR"/>
              <a:t>Asıl başlık stilini düzenlemek için tıklayın</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16.12.2025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39672853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Başlık ve İçerik">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Content Placeholder 2"/>
          <p:cNvSpPr>
            <a:spLocks noGrp="1"/>
          </p:cNvSpPr>
          <p:nvPr>
            <p:ph idx="1"/>
          </p:nvPr>
        </p:nvSpPr>
        <p:spPr/>
        <p:txBody>
          <a:bodyPr/>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16.12.2025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8492106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Bölüm Üst Bilgisi">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tr-TR"/>
              <a:t>Asıl başlık stilini düzenlemek için tıklayın</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10"/>
          </p:nvPr>
        </p:nvSpPr>
        <p:spPr/>
        <p:txBody>
          <a:bodyPr/>
          <a:lstStyle/>
          <a:p>
            <a:fld id="{971C2ED9-8EA1-9140-8347-7F90078E8116}" type="datetimeFigureOut">
              <a:rPr lang="tr-TR" smtClean="0"/>
              <a:t>16.12.2025</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107267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ki İçerik">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tr-TR"/>
              <a:t>Asıl metin stillerini düzenle
İkinci düzey
Üçüncü düzey
Dördüncü düzey
Beşinci düzey</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tr-TR"/>
              <a:t>Asıl metin stillerini düzenle
İkinci düzey
Üçüncü düzey
Dördüncü düzey
Beşinci düzey</a:t>
            </a:r>
            <a:endParaRPr lang="en-US" dirty="0"/>
          </a:p>
        </p:txBody>
      </p:sp>
      <p:sp>
        <p:nvSpPr>
          <p:cNvPr id="5" name="Date Placeholder 4"/>
          <p:cNvSpPr>
            <a:spLocks noGrp="1"/>
          </p:cNvSpPr>
          <p:nvPr>
            <p:ph type="dt" sz="half" idx="10"/>
          </p:nvPr>
        </p:nvSpPr>
        <p:spPr/>
        <p:txBody>
          <a:bodyPr/>
          <a:lstStyle/>
          <a:p>
            <a:fld id="{971C2ED9-8EA1-9140-8347-7F90078E8116}" type="datetimeFigureOut">
              <a:rPr lang="tr-TR" smtClean="0"/>
              <a:t>16.12.2025</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28964069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Karşılaştırma">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tr-TR"/>
              <a:t>Asıl başlık stilini düzenlemek için tıklayın</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tr-TR"/>
              <a:t>Asıl metin stillerini düzenle
İkinci düzey
Üçüncü düzey
Dördüncü düzey
Beşinci düzey</a:t>
            </a:r>
            <a:endParaRPr lang="en-US" dirty="0"/>
          </a:p>
        </p:txBody>
      </p:sp>
      <p:sp>
        <p:nvSpPr>
          <p:cNvPr id="4" name="Content Placeholder 3"/>
          <p:cNvSpPr>
            <a:spLocks noGrp="1"/>
          </p:cNvSpPr>
          <p:nvPr>
            <p:ph sz="half" idx="2"/>
          </p:nvPr>
        </p:nvSpPr>
        <p:spPr>
          <a:xfrm>
            <a:off x="682329" y="2505075"/>
            <a:ext cx="4190702" cy="3684588"/>
          </a:xfrm>
        </p:spPr>
        <p:txBody>
          <a:bodyPr/>
          <a:lstStyle/>
          <a:p>
            <a:pPr lvl="0"/>
            <a:r>
              <a:rPr lang="tr-TR"/>
              <a:t>Asıl metin stillerini düzenle
İkinci düzey
Üçüncü düzey
Dördüncü düzey
Beşinci düzey</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tr-TR"/>
              <a:t>Asıl metin stillerini düzenle
İkinci düzey
Üçüncü düzey
Dördüncü düzey
Beşinci düzey</a:t>
            </a:r>
            <a:endParaRPr lang="en-US" dirty="0"/>
          </a:p>
        </p:txBody>
      </p:sp>
      <p:sp>
        <p:nvSpPr>
          <p:cNvPr id="6" name="Content Placeholder 5"/>
          <p:cNvSpPr>
            <a:spLocks noGrp="1"/>
          </p:cNvSpPr>
          <p:nvPr>
            <p:ph sz="quarter" idx="4"/>
          </p:nvPr>
        </p:nvSpPr>
        <p:spPr>
          <a:xfrm>
            <a:off x="5014913" y="2505075"/>
            <a:ext cx="4211340" cy="3684588"/>
          </a:xfrm>
        </p:spPr>
        <p:txBody>
          <a:bodyPr/>
          <a:lstStyle/>
          <a:p>
            <a:pPr lvl="0"/>
            <a:r>
              <a:rPr lang="tr-TR"/>
              <a:t>Asıl metin stillerini düzenle
İkinci düzey
Üçüncü düzey
Dördüncü düzey
Beşinci düzey</a:t>
            </a:r>
            <a:endParaRPr lang="en-US" dirty="0"/>
          </a:p>
        </p:txBody>
      </p:sp>
      <p:sp>
        <p:nvSpPr>
          <p:cNvPr id="7" name="Date Placeholder 6"/>
          <p:cNvSpPr>
            <a:spLocks noGrp="1"/>
          </p:cNvSpPr>
          <p:nvPr>
            <p:ph type="dt" sz="half" idx="10"/>
          </p:nvPr>
        </p:nvSpPr>
        <p:spPr/>
        <p:txBody>
          <a:bodyPr/>
          <a:lstStyle/>
          <a:p>
            <a:fld id="{971C2ED9-8EA1-9140-8347-7F90078E8116}" type="datetimeFigureOut">
              <a:rPr lang="tr-TR" smtClean="0"/>
              <a:t>16.12.2025</a:t>
            </a:fld>
            <a:endParaRPr lang="tr-TR"/>
          </a:p>
        </p:txBody>
      </p:sp>
      <p:sp>
        <p:nvSpPr>
          <p:cNvPr id="8" name="Footer Placeholder 7"/>
          <p:cNvSpPr>
            <a:spLocks noGrp="1"/>
          </p:cNvSpPr>
          <p:nvPr>
            <p:ph type="ftr" sz="quarter" idx="11"/>
          </p:nvPr>
        </p:nvSpPr>
        <p:spPr/>
        <p:txBody>
          <a:bodyPr/>
          <a:lstStyle/>
          <a:p>
            <a:endParaRPr lang="tr-TR"/>
          </a:p>
        </p:txBody>
      </p:sp>
      <p:sp>
        <p:nvSpPr>
          <p:cNvPr id="9" name="Slide Number Placeholder 8"/>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17601195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Yalnızca Başlık">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a:t>Asıl başlık stilini düzenlemek için tıklayın</a:t>
            </a:r>
            <a:endParaRPr lang="en-US" dirty="0"/>
          </a:p>
        </p:txBody>
      </p:sp>
      <p:sp>
        <p:nvSpPr>
          <p:cNvPr id="3" name="Date Placeholder 2"/>
          <p:cNvSpPr>
            <a:spLocks noGrp="1"/>
          </p:cNvSpPr>
          <p:nvPr>
            <p:ph type="dt" sz="half" idx="10"/>
          </p:nvPr>
        </p:nvSpPr>
        <p:spPr/>
        <p:txBody>
          <a:bodyPr/>
          <a:lstStyle/>
          <a:p>
            <a:fld id="{971C2ED9-8EA1-9140-8347-7F90078E8116}" type="datetimeFigureOut">
              <a:rPr lang="tr-TR" smtClean="0"/>
              <a:t>16.12.2025</a:t>
            </a:fld>
            <a:endParaRPr lang="tr-TR"/>
          </a:p>
        </p:txBody>
      </p:sp>
      <p:sp>
        <p:nvSpPr>
          <p:cNvPr id="4" name="Footer Placeholder 3"/>
          <p:cNvSpPr>
            <a:spLocks noGrp="1"/>
          </p:cNvSpPr>
          <p:nvPr>
            <p:ph type="ftr" sz="quarter" idx="11"/>
          </p:nvPr>
        </p:nvSpPr>
        <p:spPr/>
        <p:txBody>
          <a:bodyPr/>
          <a:lstStyle/>
          <a:p>
            <a:endParaRPr lang="tr-TR"/>
          </a:p>
        </p:txBody>
      </p:sp>
      <p:sp>
        <p:nvSpPr>
          <p:cNvPr id="5" name="Slide Number Placeholder 4"/>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334057146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oş">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1C2ED9-8EA1-9140-8347-7F90078E8116}" type="datetimeFigureOut">
              <a:rPr lang="tr-TR" smtClean="0"/>
              <a:t>16.12.2025</a:t>
            </a:fld>
            <a:endParaRPr lang="tr-TR"/>
          </a:p>
        </p:txBody>
      </p:sp>
      <p:sp>
        <p:nvSpPr>
          <p:cNvPr id="3" name="Footer Placeholder 2"/>
          <p:cNvSpPr>
            <a:spLocks noGrp="1"/>
          </p:cNvSpPr>
          <p:nvPr>
            <p:ph type="ftr" sz="quarter" idx="11"/>
          </p:nvPr>
        </p:nvSpPr>
        <p:spPr/>
        <p:txBody>
          <a:bodyPr/>
          <a:lstStyle/>
          <a:p>
            <a:endParaRPr lang="tr-TR"/>
          </a:p>
        </p:txBody>
      </p:sp>
      <p:sp>
        <p:nvSpPr>
          <p:cNvPr id="4" name="Slide Number Placeholder 3"/>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13656329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Başlıklı İçerik">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tr-TR"/>
              <a:t>Asıl başlık stilini düzenlemek için tıklayın</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tr-TR"/>
              <a:t>Asıl metin stillerini düzenle
İkinci düzey
Üçüncü düzey
Dördüncü düzey
Beşinci düzey</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tr-TR"/>
              <a:t>Asıl metin stillerini düzenle
İkinci düzey
Üçüncü düzey
Dördüncü düzey
Beşinci düzey</a:t>
            </a:r>
            <a:endParaRPr lang="en-US" dirty="0"/>
          </a:p>
        </p:txBody>
      </p:sp>
      <p:sp>
        <p:nvSpPr>
          <p:cNvPr id="5" name="Date Placeholder 4"/>
          <p:cNvSpPr>
            <a:spLocks noGrp="1"/>
          </p:cNvSpPr>
          <p:nvPr>
            <p:ph type="dt" sz="half" idx="10"/>
          </p:nvPr>
        </p:nvSpPr>
        <p:spPr/>
        <p:txBody>
          <a:bodyPr/>
          <a:lstStyle/>
          <a:p>
            <a:fld id="{971C2ED9-8EA1-9140-8347-7F90078E8116}" type="datetimeFigureOut">
              <a:rPr lang="tr-TR" smtClean="0"/>
              <a:t>16.12.2025</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339147364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aşlıklı Resim">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tr-TR"/>
              <a:t>Asıl başlık stilini düzenlemek için tıklayın</a:t>
            </a:r>
            <a:endParaRPr lang="en-US" dirty="0"/>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tr-TR"/>
              <a:t>Resim eklemek için simgeye tıklayın</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tr-TR"/>
              <a:t>Asıl metin stillerini düzenle
İkinci düzey
Üçüncü düzey
Dördüncü düzey
Beşinci düzey</a:t>
            </a:r>
            <a:endParaRPr lang="en-US" dirty="0"/>
          </a:p>
        </p:txBody>
      </p:sp>
      <p:sp>
        <p:nvSpPr>
          <p:cNvPr id="5" name="Date Placeholder 4"/>
          <p:cNvSpPr>
            <a:spLocks noGrp="1"/>
          </p:cNvSpPr>
          <p:nvPr>
            <p:ph type="dt" sz="half" idx="10"/>
          </p:nvPr>
        </p:nvSpPr>
        <p:spPr/>
        <p:txBody>
          <a:bodyPr/>
          <a:lstStyle/>
          <a:p>
            <a:fld id="{971C2ED9-8EA1-9140-8347-7F90078E8116}" type="datetimeFigureOut">
              <a:rPr lang="tr-TR" smtClean="0"/>
              <a:t>16.12.2025</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1E2318A4-2775-9E4F-ACD9-F7E6797EFA37}" type="slidenum">
              <a:rPr lang="tr-TR" smtClean="0"/>
              <a:t>‹#›</a:t>
            </a:fld>
            <a:endParaRPr lang="tr-TR"/>
          </a:p>
        </p:txBody>
      </p:sp>
    </p:spTree>
    <p:extLst>
      <p:ext uri="{BB962C8B-B14F-4D97-AF65-F5344CB8AC3E}">
        <p14:creationId xmlns:p14="http://schemas.microsoft.com/office/powerpoint/2010/main" val="4903971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tr-TR"/>
              <a:t>Asıl başlık stilini düzenlemek için tıklayın</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tr-TR"/>
              <a:t>Asıl metin stillerini düzenle
İkinci düzey
Üçüncü düzey
Dördüncü düzey
Beşinci düzey</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71C2ED9-8EA1-9140-8347-7F90078E8116}" type="datetimeFigureOut">
              <a:rPr lang="tr-TR" smtClean="0"/>
              <a:t>16.12.2025</a:t>
            </a:fld>
            <a:endParaRPr lang="tr-TR"/>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tr-TR"/>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E2318A4-2775-9E4F-ACD9-F7E6797EFA37}" type="slidenum">
              <a:rPr lang="tr-TR" smtClean="0"/>
              <a:t>‹#›</a:t>
            </a:fld>
            <a:endParaRPr lang="tr-TR"/>
          </a:p>
        </p:txBody>
      </p:sp>
    </p:spTree>
    <p:extLst>
      <p:ext uri="{BB962C8B-B14F-4D97-AF65-F5344CB8AC3E}">
        <p14:creationId xmlns:p14="http://schemas.microsoft.com/office/powerpoint/2010/main" val="370570671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comments" Target="../comments/comment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comments" Target="../comments/comment6.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comments" Target="../comments/comment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comments" Target="../comments/comment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comments" Target="../comments/comment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comments" Target="../comments/comment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Unvan 1">
            <a:extLst>
              <a:ext uri="{FF2B5EF4-FFF2-40B4-BE49-F238E27FC236}">
                <a16:creationId xmlns:a16="http://schemas.microsoft.com/office/drawing/2014/main" id="{6FA17CFE-0502-7449-B1E1-7BEC0ABBA4D0}"/>
              </a:ext>
            </a:extLst>
          </p:cNvPr>
          <p:cNvSpPr>
            <a:spLocks noGrp="1"/>
          </p:cNvSpPr>
          <p:nvPr>
            <p:ph type="title"/>
          </p:nvPr>
        </p:nvSpPr>
        <p:spPr>
          <a:xfrm>
            <a:off x="681037" y="653995"/>
            <a:ext cx="8543925" cy="5550010"/>
          </a:xfrm>
        </p:spPr>
        <p:txBody>
          <a:bodyPr/>
          <a:lstStyle/>
          <a:p>
            <a:pPr algn="ctr"/>
            <a:r>
              <a:rPr lang="tr-TR" sz="3200" b="1" dirty="0">
                <a:latin typeface="+mn-lt"/>
              </a:rPr>
              <a:t>Topkapı Üniversitesi</a:t>
            </a:r>
            <a:br>
              <a:rPr lang="tr-TR" sz="2925" b="1" dirty="0"/>
            </a:br>
            <a:r>
              <a:rPr lang="tr-TR" sz="2600" dirty="0"/>
              <a:t>Güzel Sanatlar, Tasarım ve Mimarlık Fakültesi</a:t>
            </a:r>
            <a:br>
              <a:rPr lang="tr-TR" sz="2600" dirty="0"/>
            </a:br>
            <a:r>
              <a:rPr lang="tr-TR" sz="2600" dirty="0"/>
              <a:t>Çizgi Film ve Animasyon</a:t>
            </a:r>
            <a:br>
              <a:rPr lang="tr-TR" sz="2600" b="1" dirty="0"/>
            </a:br>
            <a:br>
              <a:rPr lang="tr-TR" sz="2600" b="1" dirty="0"/>
            </a:br>
            <a:br>
              <a:rPr lang="tr-TR" sz="2600" b="1" dirty="0"/>
            </a:br>
            <a:br>
              <a:rPr lang="tr-TR" sz="2600" b="1" dirty="0"/>
            </a:br>
            <a:br>
              <a:rPr lang="tr-TR" sz="2600" b="1" dirty="0"/>
            </a:br>
            <a:br>
              <a:rPr lang="tr-TR" sz="2600" b="1" dirty="0"/>
            </a:br>
            <a:r>
              <a:rPr lang="tr-TR" sz="2600" b="1" dirty="0"/>
              <a:t>(CFA413)</a:t>
            </a:r>
            <a:br>
              <a:rPr lang="tr-TR" sz="2600" dirty="0"/>
            </a:br>
            <a:r>
              <a:rPr lang="tr-TR" sz="3200" b="1" dirty="0">
                <a:latin typeface="+mn-lt"/>
              </a:rPr>
              <a:t>Ses Tasarımı</a:t>
            </a:r>
            <a:br>
              <a:rPr lang="tr-TR" sz="3200" b="1" dirty="0">
                <a:latin typeface="+mn-lt"/>
              </a:rPr>
            </a:br>
            <a:r>
              <a:rPr lang="tr-TR" sz="3200" b="1" dirty="0">
                <a:latin typeface="+mn-lt"/>
              </a:rPr>
              <a:t>Final Projesi</a:t>
            </a:r>
            <a:endParaRPr lang="tr-TR" b="1" dirty="0">
              <a:latin typeface="+mn-lt"/>
            </a:endParaRPr>
          </a:p>
        </p:txBody>
      </p:sp>
    </p:spTree>
    <p:extLst>
      <p:ext uri="{BB962C8B-B14F-4D97-AF65-F5344CB8AC3E}">
        <p14:creationId xmlns:p14="http://schemas.microsoft.com/office/powerpoint/2010/main" val="92450844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10</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nchor="t">
            <a:normAutofit/>
          </a:bodyPr>
          <a:lstStyle/>
          <a:p>
            <a:r>
              <a:rPr lang="tr-TR" sz="3600" b="1" dirty="0"/>
              <a:t>3. Ses Efektleri İçin Materyaller 2/1</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ses efektlerini üretmek için ve planlama aşamasında </a:t>
            </a:r>
            <a:r>
              <a:rPr lang="tr-TR" sz="1463" dirty="0" err="1">
                <a:solidFill>
                  <a:schemeClr val="tx1">
                    <a:lumMod val="50000"/>
                    <a:lumOff val="50000"/>
                  </a:schemeClr>
                </a:solidFill>
              </a:rPr>
              <a:t>Foley</a:t>
            </a:r>
            <a:r>
              <a:rPr lang="tr-TR" sz="1463" dirty="0">
                <a:solidFill>
                  <a:schemeClr val="tx1">
                    <a:lumMod val="50000"/>
                    <a:lumOff val="50000"/>
                  </a:schemeClr>
                </a:solidFill>
              </a:rPr>
              <a:t> kayıt listesinde belirttiğiniz materyallerin fotoğraflarını bu sayfaya ekleyin!</a:t>
            </a:r>
          </a:p>
        </p:txBody>
      </p:sp>
    </p:spTree>
    <p:extLst>
      <p:ext uri="{BB962C8B-B14F-4D97-AF65-F5344CB8AC3E}">
        <p14:creationId xmlns:p14="http://schemas.microsoft.com/office/powerpoint/2010/main" val="422720712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11</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nchor="t">
            <a:normAutofit/>
          </a:bodyPr>
          <a:lstStyle/>
          <a:p>
            <a:r>
              <a:rPr lang="tr-TR" sz="3600" b="1" dirty="0"/>
              <a:t>3. Ses Efektleri İçin Materyaller 2/2</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ses efektlerini üretmek için ve planlama aşamasında </a:t>
            </a:r>
            <a:r>
              <a:rPr lang="tr-TR" sz="1463" dirty="0" err="1">
                <a:solidFill>
                  <a:schemeClr val="tx1">
                    <a:lumMod val="50000"/>
                    <a:lumOff val="50000"/>
                  </a:schemeClr>
                </a:solidFill>
              </a:rPr>
              <a:t>Foley</a:t>
            </a:r>
            <a:r>
              <a:rPr lang="tr-TR" sz="1463" dirty="0">
                <a:solidFill>
                  <a:schemeClr val="tx1">
                    <a:lumMod val="50000"/>
                    <a:lumOff val="50000"/>
                  </a:schemeClr>
                </a:solidFill>
              </a:rPr>
              <a:t> kayıt listesinde belirttiğiniz materyallerin fotoğraflarını bu sayfaya ekleyin!</a:t>
            </a:r>
          </a:p>
        </p:txBody>
      </p:sp>
    </p:spTree>
    <p:extLst>
      <p:ext uri="{BB962C8B-B14F-4D97-AF65-F5344CB8AC3E}">
        <p14:creationId xmlns:p14="http://schemas.microsoft.com/office/powerpoint/2010/main" val="285749513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ayt Numarası Yer Tutucusu 1">
            <a:extLst>
              <a:ext uri="{FF2B5EF4-FFF2-40B4-BE49-F238E27FC236}">
                <a16:creationId xmlns:a16="http://schemas.microsoft.com/office/drawing/2014/main" id="{FF5897B2-2540-0A4C-8645-1B4539AA81ED}"/>
              </a:ext>
            </a:extLst>
          </p:cNvPr>
          <p:cNvSpPr>
            <a:spLocks noGrp="1"/>
          </p:cNvSpPr>
          <p:nvPr>
            <p:ph type="sldNum" sz="quarter" idx="12"/>
          </p:nvPr>
        </p:nvSpPr>
        <p:spPr/>
        <p:txBody>
          <a:bodyPr/>
          <a:lstStyle/>
          <a:p>
            <a:fld id="{1E2318A4-2775-9E4F-ACD9-F7E6797EFA37}" type="slidenum">
              <a:rPr lang="tr-TR" smtClean="0"/>
              <a:t>12</a:t>
            </a:fld>
            <a:endParaRPr lang="tr-TR"/>
          </a:p>
        </p:txBody>
      </p:sp>
      <p:sp>
        <p:nvSpPr>
          <p:cNvPr id="5" name="Unvan 4">
            <a:extLst>
              <a:ext uri="{FF2B5EF4-FFF2-40B4-BE49-F238E27FC236}">
                <a16:creationId xmlns:a16="http://schemas.microsoft.com/office/drawing/2014/main" id="{85AF5205-DDDB-524A-A42F-26785CF9549C}"/>
              </a:ext>
            </a:extLst>
          </p:cNvPr>
          <p:cNvSpPr>
            <a:spLocks noGrp="1"/>
          </p:cNvSpPr>
          <p:nvPr>
            <p:ph type="title"/>
          </p:nvPr>
        </p:nvSpPr>
        <p:spPr>
          <a:xfrm>
            <a:off x="681038" y="365127"/>
            <a:ext cx="8543925" cy="1325563"/>
          </a:xfrm>
        </p:spPr>
        <p:txBody>
          <a:bodyPr/>
          <a:lstStyle/>
          <a:p>
            <a:r>
              <a:rPr lang="tr-TR" dirty="0"/>
              <a:t>4. Sonuç &gt; </a:t>
            </a:r>
            <a:r>
              <a:rPr lang="tr-TR"/>
              <a:t>Sonuç Çıktısı</a:t>
            </a:r>
            <a:endParaRPr lang="tr-TR" dirty="0"/>
          </a:p>
        </p:txBody>
      </p:sp>
      <p:sp>
        <p:nvSpPr>
          <p:cNvPr id="6" name="Oval 5">
            <a:extLst>
              <a:ext uri="{FF2B5EF4-FFF2-40B4-BE49-F238E27FC236}">
                <a16:creationId xmlns:a16="http://schemas.microsoft.com/office/drawing/2014/main" id="{C709FF22-8E77-2F4C-94F9-3A180C9D0E4C}"/>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Projenin </a:t>
            </a:r>
          </a:p>
          <a:p>
            <a:pPr algn="ctr"/>
            <a:r>
              <a:rPr lang="tr-TR" sz="1463" dirty="0">
                <a:solidFill>
                  <a:schemeClr val="tx1">
                    <a:lumMod val="50000"/>
                    <a:lumOff val="50000"/>
                  </a:schemeClr>
                </a:solidFill>
              </a:rPr>
              <a:t>CD veya DVD’sini</a:t>
            </a:r>
          </a:p>
          <a:p>
            <a:pPr algn="ctr"/>
            <a:r>
              <a:rPr lang="tr-TR" sz="1463" dirty="0">
                <a:solidFill>
                  <a:schemeClr val="tx1">
                    <a:lumMod val="50000"/>
                    <a:lumOff val="50000"/>
                  </a:schemeClr>
                </a:solidFill>
              </a:rPr>
              <a:t>zarfı ile birlikte bu sayfaya yapıştırın!</a:t>
            </a:r>
          </a:p>
        </p:txBody>
      </p:sp>
    </p:spTree>
    <p:extLst>
      <p:ext uri="{BB962C8B-B14F-4D97-AF65-F5344CB8AC3E}">
        <p14:creationId xmlns:p14="http://schemas.microsoft.com/office/powerpoint/2010/main" val="345745417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Unvan 1">
            <a:extLst>
              <a:ext uri="{FF2B5EF4-FFF2-40B4-BE49-F238E27FC236}">
                <a16:creationId xmlns:a16="http://schemas.microsoft.com/office/drawing/2014/main" id="{63B603A3-A3C0-7848-A1CA-042E15A8BF2E}"/>
              </a:ext>
            </a:extLst>
          </p:cNvPr>
          <p:cNvSpPr>
            <a:spLocks noGrp="1"/>
          </p:cNvSpPr>
          <p:nvPr>
            <p:ph type="ctrTitle"/>
          </p:nvPr>
        </p:nvSpPr>
        <p:spPr>
          <a:xfrm>
            <a:off x="1238250" y="676934"/>
            <a:ext cx="7429500" cy="1217612"/>
          </a:xfrm>
        </p:spPr>
        <p:txBody>
          <a:bodyPr anchor="ctr">
            <a:normAutofit/>
          </a:bodyPr>
          <a:lstStyle/>
          <a:p>
            <a:r>
              <a:rPr lang="tr-TR" sz="2600" b="1" dirty="0">
                <a:latin typeface="+mn-lt"/>
              </a:rPr>
              <a:t>Topkapı Üniversitesi</a:t>
            </a:r>
            <a:br>
              <a:rPr lang="tr-TR" sz="2275" b="1" dirty="0"/>
            </a:br>
            <a:r>
              <a:rPr lang="tr-TR" sz="1950" b="1" dirty="0"/>
              <a:t>Güzel Sanatlar, Tasarım ve Mimarlık Fakültesi</a:t>
            </a:r>
            <a:endParaRPr lang="tr-TR" sz="2275" b="1" dirty="0"/>
          </a:p>
        </p:txBody>
      </p:sp>
      <p:graphicFrame>
        <p:nvGraphicFramePr>
          <p:cNvPr id="9" name="Tablo 8">
            <a:extLst>
              <a:ext uri="{FF2B5EF4-FFF2-40B4-BE49-F238E27FC236}">
                <a16:creationId xmlns:a16="http://schemas.microsoft.com/office/drawing/2014/main" id="{690AC2CC-A6CC-D04E-A7F9-BED25318FD52}"/>
              </a:ext>
            </a:extLst>
          </p:cNvPr>
          <p:cNvGraphicFramePr>
            <a:graphicFrameLocks noGrp="1"/>
          </p:cNvGraphicFramePr>
          <p:nvPr>
            <p:extLst>
              <p:ext uri="{D42A27DB-BD31-4B8C-83A1-F6EECF244321}">
                <p14:modId xmlns:p14="http://schemas.microsoft.com/office/powerpoint/2010/main" val="3233400218"/>
              </p:ext>
            </p:extLst>
          </p:nvPr>
        </p:nvGraphicFramePr>
        <p:xfrm>
          <a:off x="1317000" y="2771967"/>
          <a:ext cx="7272000" cy="3307555"/>
        </p:xfrm>
        <a:graphic>
          <a:graphicData uri="http://schemas.openxmlformats.org/drawingml/2006/table">
            <a:tbl>
              <a:tblPr firstRow="1" firstCol="1" bandRow="1">
                <a:tableStyleId>{D7AC3CCA-C797-4891-BE02-D94E43425B78}</a:tableStyleId>
              </a:tblPr>
              <a:tblGrid>
                <a:gridCol w="2669121">
                  <a:extLst>
                    <a:ext uri="{9D8B030D-6E8A-4147-A177-3AD203B41FA5}">
                      <a16:colId xmlns:a16="http://schemas.microsoft.com/office/drawing/2014/main" val="1576833644"/>
                    </a:ext>
                  </a:extLst>
                </a:gridCol>
                <a:gridCol w="2995601">
                  <a:extLst>
                    <a:ext uri="{9D8B030D-6E8A-4147-A177-3AD203B41FA5}">
                      <a16:colId xmlns:a16="http://schemas.microsoft.com/office/drawing/2014/main" val="2025753439"/>
                    </a:ext>
                  </a:extLst>
                </a:gridCol>
                <a:gridCol w="1607278">
                  <a:extLst>
                    <a:ext uri="{9D8B030D-6E8A-4147-A177-3AD203B41FA5}">
                      <a16:colId xmlns:a16="http://schemas.microsoft.com/office/drawing/2014/main" val="2686048165"/>
                    </a:ext>
                  </a:extLst>
                </a:gridCol>
              </a:tblGrid>
              <a:tr h="440999">
                <a:tc>
                  <a:txBody>
                    <a:bodyPr/>
                    <a:lstStyle/>
                    <a:p>
                      <a:pPr>
                        <a:lnSpc>
                          <a:spcPct val="100000"/>
                        </a:lnSpc>
                        <a:spcAft>
                          <a:spcPts val="0"/>
                        </a:spcAft>
                      </a:pPr>
                      <a:r>
                        <a:rPr lang="tr-TR" sz="1100" dirty="0">
                          <a:effectLst/>
                        </a:rPr>
                        <a:t>DERSİN KODU VE ADI:</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a:t>
                      </a:r>
                      <a:r>
                        <a:rPr lang="tr-TR" sz="1100" b="0" dirty="0">
                          <a:effectLst/>
                        </a:rPr>
                        <a:t>CFA413 – Ses Tasarımı</a:t>
                      </a:r>
                      <a:endParaRPr lang="tr-TR" sz="1100" b="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b="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3437766680"/>
                  </a:ext>
                </a:extLst>
              </a:tr>
              <a:tr h="440999">
                <a:tc>
                  <a:txBody>
                    <a:bodyPr/>
                    <a:lstStyle/>
                    <a:p>
                      <a:pPr>
                        <a:lnSpc>
                          <a:spcPct val="100000"/>
                        </a:lnSpc>
                        <a:spcAft>
                          <a:spcPts val="0"/>
                        </a:spcAft>
                      </a:pPr>
                      <a:r>
                        <a:rPr lang="tr-TR" sz="1100" dirty="0">
                          <a:effectLst/>
                        </a:rPr>
                        <a:t>PROGRAM ADI: </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Çizgi Film ve Animasyon</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2837951263"/>
                  </a:ext>
                </a:extLst>
              </a:tr>
              <a:tr h="440999">
                <a:tc>
                  <a:txBody>
                    <a:bodyPr/>
                    <a:lstStyle/>
                    <a:p>
                      <a:pPr>
                        <a:lnSpc>
                          <a:spcPct val="100000"/>
                        </a:lnSpc>
                        <a:spcAft>
                          <a:spcPts val="0"/>
                        </a:spcAft>
                      </a:pPr>
                      <a:r>
                        <a:rPr lang="tr-TR" sz="1100" dirty="0">
                          <a:effectLst/>
                        </a:rPr>
                        <a:t>ÖĞRETİM ELEMANI</a:t>
                      </a:r>
                    </a:p>
                    <a:p>
                      <a:pPr>
                        <a:lnSpc>
                          <a:spcPct val="100000"/>
                        </a:lnSpc>
                        <a:spcAft>
                          <a:spcPts val="0"/>
                        </a:spcAft>
                      </a:pPr>
                      <a:r>
                        <a:rPr lang="tr-TR" sz="1100" dirty="0">
                          <a:effectLst/>
                        </a:rPr>
                        <a:t>ADI SOYADI VE İMZASI:</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a:txBody>
                    <a:bodyPr/>
                    <a:lstStyle/>
                    <a:p>
                      <a:pPr>
                        <a:lnSpc>
                          <a:spcPct val="100000"/>
                        </a:lnSpc>
                        <a:spcAft>
                          <a:spcPts val="0"/>
                        </a:spcAft>
                      </a:pPr>
                      <a:r>
                        <a:rPr lang="tr-TR" sz="1100" dirty="0">
                          <a:effectLst/>
                        </a:rPr>
                        <a:t> </a:t>
                      </a:r>
                      <a:r>
                        <a:rPr lang="tr-TR" sz="1100" dirty="0" err="1">
                          <a:effectLst/>
                        </a:rPr>
                        <a:t>Öğr</a:t>
                      </a:r>
                      <a:r>
                        <a:rPr lang="tr-TR" sz="1100" dirty="0">
                          <a:effectLst/>
                        </a:rPr>
                        <a:t>. Gör. Soner SAN</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776813493"/>
                  </a:ext>
                </a:extLst>
              </a:tr>
              <a:tr h="440999">
                <a:tc>
                  <a:txBody>
                    <a:bodyPr/>
                    <a:lstStyle/>
                    <a:p>
                      <a:pPr>
                        <a:lnSpc>
                          <a:spcPct val="100000"/>
                        </a:lnSpc>
                        <a:spcAft>
                          <a:spcPts val="0"/>
                        </a:spcAft>
                      </a:pPr>
                      <a:r>
                        <a:rPr lang="tr-TR" sz="1100" dirty="0">
                          <a:effectLst/>
                        </a:rPr>
                        <a:t>TARİH:</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2666592307"/>
                  </a:ext>
                </a:extLst>
              </a:tr>
              <a:tr h="440999">
                <a:tc>
                  <a:txBody>
                    <a:bodyPr/>
                    <a:lstStyle/>
                    <a:p>
                      <a:pPr>
                        <a:lnSpc>
                          <a:spcPct val="100000"/>
                        </a:lnSpc>
                        <a:spcAft>
                          <a:spcPts val="0"/>
                        </a:spcAft>
                      </a:pPr>
                      <a:r>
                        <a:rPr lang="tr-TR" sz="1100" dirty="0">
                          <a:effectLst/>
                        </a:rPr>
                        <a:t>DERSLİK:</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gridSpan="2">
                  <a:txBody>
                    <a:bodyPr/>
                    <a:lstStyle/>
                    <a:p>
                      <a:pPr>
                        <a:lnSpc>
                          <a:spcPct val="100000"/>
                        </a:lnSpc>
                        <a:spcAft>
                          <a:spcPts val="0"/>
                        </a:spcAft>
                      </a:pPr>
                      <a:r>
                        <a:rPr lang="tr-TR" sz="1100" dirty="0">
                          <a:effectLst/>
                        </a:rPr>
                        <a:t> </a:t>
                      </a: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3490634567"/>
                  </a:ext>
                </a:extLst>
              </a:tr>
              <a:tr h="440999">
                <a:tc>
                  <a:txBody>
                    <a:bodyPr/>
                    <a:lstStyle/>
                    <a:p>
                      <a:pPr>
                        <a:lnSpc>
                          <a:spcPct val="100000"/>
                        </a:lnSpc>
                        <a:spcAft>
                          <a:spcPts val="0"/>
                        </a:spcAft>
                      </a:pPr>
                      <a:r>
                        <a:rPr lang="tr-TR" sz="1100" dirty="0">
                          <a:effectLst/>
                          <a:latin typeface="Calibri" panose="020F0502020204030204" pitchFamily="34" charset="0"/>
                          <a:ea typeface="Calibri" panose="020F0502020204030204" pitchFamily="34" charset="0"/>
                          <a:cs typeface="Times New Roman" panose="02020603050405020304" pitchFamily="18" charset="0"/>
                        </a:rPr>
                        <a:t>ÖĞRENCİNİN </a:t>
                      </a:r>
                    </a:p>
                    <a:p>
                      <a:pPr>
                        <a:lnSpc>
                          <a:spcPct val="100000"/>
                        </a:lnSpc>
                        <a:spcAft>
                          <a:spcPts val="0"/>
                        </a:spcAft>
                      </a:pPr>
                      <a:r>
                        <a:rPr lang="tr-TR" sz="1100" dirty="0">
                          <a:effectLst/>
                          <a:latin typeface="Calibri" panose="020F0502020204030204" pitchFamily="34" charset="0"/>
                          <a:ea typeface="Calibri" panose="020F0502020204030204" pitchFamily="34" charset="0"/>
                          <a:cs typeface="Times New Roman" panose="02020603050405020304" pitchFamily="18" charset="0"/>
                        </a:rPr>
                        <a:t>ADI SOYADI VE İMZASI:</a:t>
                      </a:r>
                    </a:p>
                  </a:txBody>
                  <a:tcPr marL="180000" marR="72000" marT="108000" marB="108000" anchor="ctr"/>
                </a:tc>
                <a:tc>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4081904249"/>
                  </a:ext>
                </a:extLst>
              </a:tr>
              <a:tr h="440999">
                <a:tc>
                  <a:txBody>
                    <a:bodyPr/>
                    <a:lstStyle/>
                    <a:p>
                      <a:pPr>
                        <a:lnSpc>
                          <a:spcPct val="100000"/>
                        </a:lnSpc>
                        <a:spcAft>
                          <a:spcPts val="0"/>
                        </a:spcAft>
                      </a:pPr>
                      <a:r>
                        <a:rPr lang="tr-TR" sz="1100" dirty="0">
                          <a:effectLst/>
                          <a:latin typeface="Calibri" panose="020F0502020204030204" pitchFamily="34" charset="0"/>
                          <a:ea typeface="Calibri" panose="020F0502020204030204" pitchFamily="34" charset="0"/>
                          <a:cs typeface="Times New Roman" panose="02020603050405020304" pitchFamily="18" charset="0"/>
                        </a:rPr>
                        <a:t>ÖĞRENCİ NUMARASI:</a:t>
                      </a:r>
                    </a:p>
                  </a:txBody>
                  <a:tcPr marL="180000" marR="72000" marT="108000" marB="108000" anchor="ctr"/>
                </a:tc>
                <a:tc gridSpan="2">
                  <a:txBody>
                    <a:bodyPr/>
                    <a:lstStyle/>
                    <a:p>
                      <a:pPr>
                        <a:lnSpc>
                          <a:spcPct val="100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180000" marR="72000" marT="108000" marB="108000" anchor="ctr"/>
                </a:tc>
                <a:tc hMerge="1">
                  <a:txBody>
                    <a:bodyPr/>
                    <a:lstStyle/>
                    <a:p>
                      <a:pPr>
                        <a:lnSpc>
                          <a:spcPct val="115000"/>
                        </a:lnSpc>
                        <a:spcAft>
                          <a:spcPts val="0"/>
                        </a:spcAft>
                      </a:pPr>
                      <a:endParaRPr lang="tr-TR"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55721" marR="55721" marT="0" marB="0" anchor="ctr"/>
                </a:tc>
                <a:extLst>
                  <a:ext uri="{0D108BD9-81ED-4DB2-BD59-A6C34878D82A}">
                    <a16:rowId xmlns:a16="http://schemas.microsoft.com/office/drawing/2014/main" val="1352550964"/>
                  </a:ext>
                </a:extLst>
              </a:tr>
            </a:tbl>
          </a:graphicData>
        </a:graphic>
      </p:graphicFrame>
    </p:spTree>
    <p:extLst>
      <p:ext uri="{BB962C8B-B14F-4D97-AF65-F5344CB8AC3E}">
        <p14:creationId xmlns:p14="http://schemas.microsoft.com/office/powerpoint/2010/main" val="37247037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Unvan 1">
            <a:extLst>
              <a:ext uri="{FF2B5EF4-FFF2-40B4-BE49-F238E27FC236}">
                <a16:creationId xmlns:a16="http://schemas.microsoft.com/office/drawing/2014/main" id="{6FA17CFE-0502-7449-B1E1-7BEC0ABBA4D0}"/>
              </a:ext>
            </a:extLst>
          </p:cNvPr>
          <p:cNvSpPr>
            <a:spLocks noGrp="1"/>
          </p:cNvSpPr>
          <p:nvPr>
            <p:ph type="title"/>
          </p:nvPr>
        </p:nvSpPr>
        <p:spPr>
          <a:xfrm>
            <a:off x="681037" y="429120"/>
            <a:ext cx="8543925" cy="834602"/>
          </a:xfrm>
        </p:spPr>
        <p:txBody>
          <a:bodyPr>
            <a:normAutofit/>
          </a:bodyPr>
          <a:lstStyle/>
          <a:p>
            <a:r>
              <a:rPr lang="tr-TR" b="1" dirty="0"/>
              <a:t>Proje Değerlendirme Kriterleri</a:t>
            </a:r>
            <a:endParaRPr lang="tr-TR" dirty="0"/>
          </a:p>
        </p:txBody>
      </p:sp>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3</a:t>
            </a:fld>
            <a:endParaRPr lang="tr-TR"/>
          </a:p>
        </p:txBody>
      </p:sp>
      <p:sp>
        <p:nvSpPr>
          <p:cNvPr id="4" name="Dikdörtgen 3">
            <a:extLst>
              <a:ext uri="{FF2B5EF4-FFF2-40B4-BE49-F238E27FC236}">
                <a16:creationId xmlns:a16="http://schemas.microsoft.com/office/drawing/2014/main" id="{75BE9470-5DE4-9C40-B088-D6CB0D659A69}"/>
              </a:ext>
            </a:extLst>
          </p:cNvPr>
          <p:cNvSpPr/>
          <p:nvPr/>
        </p:nvSpPr>
        <p:spPr>
          <a:xfrm>
            <a:off x="681036" y="1547879"/>
            <a:ext cx="8543925" cy="3908762"/>
          </a:xfrm>
          <a:prstGeom prst="rect">
            <a:avLst/>
          </a:prstGeom>
        </p:spPr>
        <p:txBody>
          <a:bodyPr wrap="square">
            <a:spAutoFit/>
          </a:bodyPr>
          <a:lstStyle/>
          <a:p>
            <a:pPr marL="342900" indent="-342900">
              <a:buFont typeface="+mj-lt"/>
              <a:buAutoNum type="arabicPeriod"/>
            </a:pPr>
            <a:r>
              <a:rPr lang="tr-TR" b="1" dirty="0"/>
              <a:t>Çıktı (10puan)</a:t>
            </a:r>
          </a:p>
          <a:p>
            <a:pPr marL="800100" lvl="1" indent="-342900">
              <a:buFont typeface="+mj-lt"/>
              <a:buAutoNum type="arabicPeriod"/>
            </a:pPr>
            <a:r>
              <a:rPr lang="tr-TR" sz="1600" dirty="0"/>
              <a:t>Kriterlere Uygun Ses Çıktısı </a:t>
            </a:r>
            <a:r>
              <a:rPr lang="tr-TR" sz="1600" b="1" dirty="0"/>
              <a:t>(+5)</a:t>
            </a:r>
          </a:p>
          <a:p>
            <a:pPr marL="800100" lvl="1" indent="-342900">
              <a:buFont typeface="+mj-lt"/>
              <a:buAutoNum type="arabicPeriod"/>
            </a:pPr>
            <a:r>
              <a:rPr lang="tr-TR" sz="1600" dirty="0"/>
              <a:t>Kriterlere Uygun Sunum Çıktısı </a:t>
            </a:r>
            <a:r>
              <a:rPr lang="tr-TR" sz="1600" b="1" dirty="0"/>
              <a:t>(+5) </a:t>
            </a:r>
            <a:br>
              <a:rPr lang="tr-TR" sz="1600" b="1" dirty="0"/>
            </a:br>
            <a:endParaRPr lang="tr-TR" sz="1600" b="1" dirty="0"/>
          </a:p>
          <a:p>
            <a:pPr marL="342900" indent="-342900">
              <a:buFont typeface="+mj-lt"/>
              <a:buAutoNum type="arabicPeriod"/>
            </a:pPr>
            <a:r>
              <a:rPr lang="tr-TR" b="1" dirty="0"/>
              <a:t>İçerik (20puan)</a:t>
            </a:r>
          </a:p>
          <a:p>
            <a:pPr marL="800100" lvl="1" indent="-342900">
              <a:buFont typeface="+mj-lt"/>
              <a:buAutoNum type="arabicPeriod"/>
            </a:pPr>
            <a:r>
              <a:rPr lang="tr-TR" sz="1600" dirty="0"/>
              <a:t>Ad, Tür, Manifesto </a:t>
            </a:r>
            <a:r>
              <a:rPr lang="tr-TR" sz="1600" b="1" dirty="0"/>
              <a:t>(+10)</a:t>
            </a:r>
          </a:p>
          <a:p>
            <a:pPr marL="800100" lvl="1" indent="-342900">
              <a:buFont typeface="+mj-lt"/>
              <a:buAutoNum type="arabicPeriod"/>
            </a:pPr>
            <a:r>
              <a:rPr lang="tr-TR" sz="1600" dirty="0"/>
              <a:t>Senaryo ve Zaman Planlaması </a:t>
            </a:r>
            <a:r>
              <a:rPr lang="tr-TR" sz="1600" b="1" dirty="0"/>
              <a:t>(+10)</a:t>
            </a:r>
            <a:br>
              <a:rPr lang="tr-TR" sz="1600" dirty="0"/>
            </a:br>
            <a:endParaRPr lang="tr-TR" sz="1600" dirty="0"/>
          </a:p>
          <a:p>
            <a:pPr marL="342900" indent="-342900">
              <a:buFont typeface="+mj-lt"/>
              <a:buAutoNum type="arabicPeriod"/>
            </a:pPr>
            <a:r>
              <a:rPr lang="tr-TR" b="1" dirty="0"/>
              <a:t>Konsept (20puan)</a:t>
            </a:r>
          </a:p>
          <a:p>
            <a:pPr marL="800100" lvl="1" indent="-342900">
              <a:buFont typeface="+mj-lt"/>
              <a:buAutoNum type="arabicPeriod"/>
            </a:pPr>
            <a:r>
              <a:rPr lang="tr-TR" sz="1600" i="1" dirty="0">
                <a:solidFill>
                  <a:prstClr val="black"/>
                </a:solidFill>
              </a:rPr>
              <a:t>Planlama</a:t>
            </a:r>
            <a:r>
              <a:rPr lang="tr-TR" sz="1600" dirty="0">
                <a:solidFill>
                  <a:prstClr val="black"/>
                </a:solidFill>
              </a:rPr>
              <a:t> (ses düzenlemesi/üretimi için tüm aşamalara ait planlama)</a:t>
            </a:r>
            <a:r>
              <a:rPr lang="tr-TR" sz="1600" b="1" dirty="0"/>
              <a:t> (+10)</a:t>
            </a:r>
            <a:endParaRPr lang="tr-TR" sz="1600" dirty="0"/>
          </a:p>
          <a:p>
            <a:pPr marL="800100" lvl="1" indent="-342900">
              <a:buFont typeface="+mj-lt"/>
              <a:buAutoNum type="arabicPeriod"/>
            </a:pPr>
            <a:r>
              <a:rPr lang="tr-TR" sz="1600" dirty="0"/>
              <a:t>Ses-Video uyumluluğu ve senkronizasyonu</a:t>
            </a:r>
            <a:r>
              <a:rPr lang="tr-TR" sz="1600" b="1" dirty="0"/>
              <a:t> (+10)</a:t>
            </a:r>
            <a:br>
              <a:rPr lang="tr-TR" sz="1600" dirty="0"/>
            </a:br>
            <a:endParaRPr lang="tr-TR" sz="1600" dirty="0"/>
          </a:p>
          <a:p>
            <a:pPr marL="342900" indent="-342900">
              <a:buFont typeface="+mj-lt"/>
              <a:buAutoNum type="arabicPeriod"/>
            </a:pPr>
            <a:r>
              <a:rPr lang="tr-TR" b="1" dirty="0"/>
              <a:t>Ses (50puan)</a:t>
            </a:r>
          </a:p>
          <a:p>
            <a:pPr marL="800100" lvl="1" indent="-342900">
              <a:buFont typeface="+mj-lt"/>
              <a:buAutoNum type="arabicPeriod"/>
            </a:pPr>
            <a:r>
              <a:rPr lang="tr-TR" sz="1600" dirty="0"/>
              <a:t>Ses Düzenleme - Miksaj (</a:t>
            </a:r>
            <a:r>
              <a:rPr lang="tr-TR" sz="1600" i="1" dirty="0" err="1"/>
              <a:t>Multiple</a:t>
            </a:r>
            <a:r>
              <a:rPr lang="tr-TR" sz="1600" i="1" dirty="0"/>
              <a:t> &amp; </a:t>
            </a:r>
            <a:r>
              <a:rPr lang="tr-TR" sz="1600" i="1" dirty="0" err="1"/>
              <a:t>Single</a:t>
            </a:r>
            <a:r>
              <a:rPr lang="tr-TR" sz="1600" i="1" dirty="0"/>
              <a:t> </a:t>
            </a:r>
            <a:r>
              <a:rPr lang="tr-TR" sz="1600" i="1" dirty="0" err="1"/>
              <a:t>Channels</a:t>
            </a:r>
            <a:r>
              <a:rPr lang="tr-TR" sz="1600" dirty="0"/>
              <a:t>) </a:t>
            </a:r>
            <a:r>
              <a:rPr lang="tr-TR" sz="1600" b="1" dirty="0"/>
              <a:t>(+25)</a:t>
            </a:r>
            <a:endParaRPr lang="tr-TR" sz="1600" dirty="0"/>
          </a:p>
          <a:p>
            <a:pPr marL="800100" lvl="1" indent="-342900">
              <a:buFont typeface="+mj-lt"/>
              <a:buAutoNum type="arabicPeriod"/>
            </a:pPr>
            <a:r>
              <a:rPr lang="tr-TR" sz="1600" dirty="0"/>
              <a:t>Ses Efektleri İçin Materyaller (Kullanılan </a:t>
            </a:r>
            <a:r>
              <a:rPr lang="tr-TR" sz="1600" i="1" dirty="0" err="1"/>
              <a:t>Foley</a:t>
            </a:r>
            <a:r>
              <a:rPr lang="tr-TR" sz="1600" i="1" dirty="0"/>
              <a:t> </a:t>
            </a:r>
            <a:r>
              <a:rPr lang="tr-TR" sz="1600" dirty="0"/>
              <a:t>Kayıt Materyalleri) </a:t>
            </a:r>
            <a:r>
              <a:rPr lang="tr-TR" sz="1600" b="1" dirty="0"/>
              <a:t>(+25)</a:t>
            </a:r>
            <a:endParaRPr lang="tr-TR" sz="1600" dirty="0"/>
          </a:p>
        </p:txBody>
      </p:sp>
    </p:spTree>
    <p:extLst>
      <p:ext uri="{BB962C8B-B14F-4D97-AF65-F5344CB8AC3E}">
        <p14:creationId xmlns:p14="http://schemas.microsoft.com/office/powerpoint/2010/main" val="410986977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4</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a:xfrm>
            <a:off x="681038" y="365128"/>
            <a:ext cx="8543925" cy="677610"/>
          </a:xfrm>
        </p:spPr>
        <p:txBody>
          <a:bodyPr anchor="t">
            <a:normAutofit/>
          </a:bodyPr>
          <a:lstStyle/>
          <a:p>
            <a:r>
              <a:rPr lang="tr-TR" sz="3600" b="1" dirty="0"/>
              <a:t>1. Proje</a:t>
            </a:r>
          </a:p>
        </p:txBody>
      </p:sp>
      <p:sp>
        <p:nvSpPr>
          <p:cNvPr id="6" name="Dikdörtgen 5">
            <a:extLst>
              <a:ext uri="{FF2B5EF4-FFF2-40B4-BE49-F238E27FC236}">
                <a16:creationId xmlns:a16="http://schemas.microsoft.com/office/drawing/2014/main" id="{995E1DDF-4216-EF4F-B25E-A4CC18AD5DD4}"/>
              </a:ext>
            </a:extLst>
          </p:cNvPr>
          <p:cNvSpPr/>
          <p:nvPr/>
        </p:nvSpPr>
        <p:spPr>
          <a:xfrm>
            <a:off x="681037" y="1042738"/>
            <a:ext cx="8543925" cy="2542363"/>
          </a:xfrm>
          <a:prstGeom prst="rect">
            <a:avLst/>
          </a:prstGeom>
        </p:spPr>
        <p:txBody>
          <a:bodyPr wrap="square">
            <a:spAutoFit/>
          </a:bodyPr>
          <a:lstStyle/>
          <a:p>
            <a:pPr marL="342900" indent="-342900">
              <a:lnSpc>
                <a:spcPct val="150000"/>
              </a:lnSpc>
              <a:buFont typeface="+mj-lt"/>
              <a:buAutoNum type="arabicPeriod"/>
            </a:pPr>
            <a:r>
              <a:rPr lang="tr-TR" b="1" dirty="0"/>
              <a:t>Proje Adı				: </a:t>
            </a:r>
            <a:r>
              <a:rPr lang="tr-TR" dirty="0"/>
              <a:t>Road </a:t>
            </a:r>
            <a:r>
              <a:rPr lang="tr-TR" dirty="0" err="1"/>
              <a:t>Runner</a:t>
            </a:r>
            <a:endParaRPr lang="tr-TR" dirty="0"/>
          </a:p>
          <a:p>
            <a:pPr marL="342900" indent="-342900">
              <a:lnSpc>
                <a:spcPct val="150000"/>
              </a:lnSpc>
              <a:buFont typeface="+mj-lt"/>
              <a:buAutoNum type="arabicPeriod"/>
            </a:pPr>
            <a:r>
              <a:rPr lang="tr-TR" b="1" dirty="0"/>
              <a:t>Proje Türü				: </a:t>
            </a:r>
            <a:r>
              <a:rPr lang="tr-TR" dirty="0"/>
              <a:t>Çizgi film</a:t>
            </a:r>
          </a:p>
          <a:p>
            <a:pPr marL="342900" indent="-342900">
              <a:lnSpc>
                <a:spcPct val="150000"/>
              </a:lnSpc>
              <a:buFont typeface="+mj-lt"/>
              <a:buAutoNum type="arabicPeriod"/>
            </a:pPr>
            <a:r>
              <a:rPr lang="tr-TR" b="1" dirty="0"/>
              <a:t>Proje Özeti		: </a:t>
            </a:r>
            <a:br>
              <a:rPr lang="tr-TR" b="1" dirty="0"/>
            </a:br>
            <a:r>
              <a:rPr lang="tr-TR" dirty="0"/>
              <a:t>Projenizin özetini (proje için yürüttüğünüz süreçler, yaşadığınız teknik aksaklıklar, kullandığınız filtreler vb.) bu alana yazın! (En fazla 50 kelime)</a:t>
            </a:r>
            <a:br>
              <a:rPr lang="tr-TR" dirty="0"/>
            </a:br>
            <a:endParaRPr lang="tr-TR" dirty="0"/>
          </a:p>
        </p:txBody>
      </p:sp>
    </p:spTree>
    <p:extLst>
      <p:ext uri="{BB962C8B-B14F-4D97-AF65-F5344CB8AC3E}">
        <p14:creationId xmlns:p14="http://schemas.microsoft.com/office/powerpoint/2010/main" val="28465236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5</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nchor="t">
            <a:normAutofit/>
          </a:bodyPr>
          <a:lstStyle/>
          <a:p>
            <a:r>
              <a:rPr lang="tr-TR" sz="3600" b="1" dirty="0"/>
              <a:t>2. Konsept &gt; Planlama</a:t>
            </a:r>
          </a:p>
        </p:txBody>
      </p:sp>
      <p:graphicFrame>
        <p:nvGraphicFramePr>
          <p:cNvPr id="4" name="Tablo 3">
            <a:extLst>
              <a:ext uri="{FF2B5EF4-FFF2-40B4-BE49-F238E27FC236}">
                <a16:creationId xmlns:a16="http://schemas.microsoft.com/office/drawing/2014/main" id="{0475DE4D-2530-984E-8B73-358A881659DE}"/>
              </a:ext>
            </a:extLst>
          </p:cNvPr>
          <p:cNvGraphicFramePr>
            <a:graphicFrameLocks noGrp="1"/>
          </p:cNvGraphicFramePr>
          <p:nvPr>
            <p:extLst>
              <p:ext uri="{D42A27DB-BD31-4B8C-83A1-F6EECF244321}">
                <p14:modId xmlns:p14="http://schemas.microsoft.com/office/powerpoint/2010/main" val="3795816622"/>
              </p:ext>
            </p:extLst>
          </p:nvPr>
        </p:nvGraphicFramePr>
        <p:xfrm>
          <a:off x="681037" y="1203960"/>
          <a:ext cx="8345136" cy="4820920"/>
        </p:xfrm>
        <a:graphic>
          <a:graphicData uri="http://schemas.openxmlformats.org/drawingml/2006/table">
            <a:tbl>
              <a:tblPr firstRow="1" bandRow="1">
                <a:tableStyleId>{D7AC3CCA-C797-4891-BE02-D94E43425B78}</a:tableStyleId>
              </a:tblPr>
              <a:tblGrid>
                <a:gridCol w="720380">
                  <a:extLst>
                    <a:ext uri="{9D8B030D-6E8A-4147-A177-3AD203B41FA5}">
                      <a16:colId xmlns:a16="http://schemas.microsoft.com/office/drawing/2014/main" val="489029237"/>
                    </a:ext>
                  </a:extLst>
                </a:gridCol>
                <a:gridCol w="3276181">
                  <a:extLst>
                    <a:ext uri="{9D8B030D-6E8A-4147-A177-3AD203B41FA5}">
                      <a16:colId xmlns:a16="http://schemas.microsoft.com/office/drawing/2014/main" val="2738595506"/>
                    </a:ext>
                  </a:extLst>
                </a:gridCol>
                <a:gridCol w="4348575">
                  <a:extLst>
                    <a:ext uri="{9D8B030D-6E8A-4147-A177-3AD203B41FA5}">
                      <a16:colId xmlns:a16="http://schemas.microsoft.com/office/drawing/2014/main" val="2294669083"/>
                    </a:ext>
                  </a:extLst>
                </a:gridCol>
              </a:tblGrid>
              <a:tr h="370840">
                <a:tc>
                  <a:txBody>
                    <a:bodyPr/>
                    <a:lstStyle/>
                    <a:p>
                      <a:r>
                        <a:rPr lang="tr-TR" dirty="0"/>
                        <a:t>Sıra</a:t>
                      </a:r>
                    </a:p>
                  </a:txBody>
                  <a:tcPr/>
                </a:tc>
                <a:tc>
                  <a:txBody>
                    <a:bodyPr/>
                    <a:lstStyle/>
                    <a:p>
                      <a:r>
                        <a:rPr lang="tr-TR" dirty="0"/>
                        <a:t>Elde Edilmek İstenen Ses</a:t>
                      </a:r>
                    </a:p>
                  </a:txBody>
                  <a:tcPr/>
                </a:tc>
                <a:tc>
                  <a:txBody>
                    <a:bodyPr/>
                    <a:lstStyle/>
                    <a:p>
                      <a:r>
                        <a:rPr lang="tr-TR" dirty="0"/>
                        <a:t>Kullanılacak Materyal/Obje</a:t>
                      </a:r>
                    </a:p>
                  </a:txBody>
                  <a:tcPr/>
                </a:tc>
                <a:extLst>
                  <a:ext uri="{0D108BD9-81ED-4DB2-BD59-A6C34878D82A}">
                    <a16:rowId xmlns:a16="http://schemas.microsoft.com/office/drawing/2014/main" val="1166844137"/>
                  </a:ext>
                </a:extLst>
              </a:tr>
              <a:tr h="370840">
                <a:tc>
                  <a:txBody>
                    <a:bodyPr/>
                    <a:lstStyle/>
                    <a:p>
                      <a:r>
                        <a:rPr lang="tr-TR" dirty="0"/>
                        <a:t>1</a:t>
                      </a:r>
                    </a:p>
                  </a:txBody>
                  <a:tcPr/>
                </a:tc>
                <a:tc>
                  <a:txBody>
                    <a:bodyPr/>
                    <a:lstStyle/>
                    <a:p>
                      <a:r>
                        <a:rPr lang="tr-TR" dirty="0"/>
                        <a:t>Gök gürültüsü sesi</a:t>
                      </a:r>
                    </a:p>
                  </a:txBody>
                  <a:tcPr/>
                </a:tc>
                <a:tc>
                  <a:txBody>
                    <a:bodyPr/>
                    <a:lstStyle/>
                    <a:p>
                      <a:r>
                        <a:rPr lang="tr-TR" dirty="0"/>
                        <a:t>Metal plaka/levha</a:t>
                      </a:r>
                    </a:p>
                  </a:txBody>
                  <a:tcPr/>
                </a:tc>
                <a:extLst>
                  <a:ext uri="{0D108BD9-81ED-4DB2-BD59-A6C34878D82A}">
                    <a16:rowId xmlns:a16="http://schemas.microsoft.com/office/drawing/2014/main" val="886162771"/>
                  </a:ext>
                </a:extLst>
              </a:tr>
              <a:tr h="370840">
                <a:tc>
                  <a:txBody>
                    <a:bodyPr/>
                    <a:lstStyle/>
                    <a:p>
                      <a:r>
                        <a:rPr lang="tr-TR" dirty="0"/>
                        <a:t>2</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2537977362"/>
                  </a:ext>
                </a:extLst>
              </a:tr>
              <a:tr h="370840">
                <a:tc>
                  <a:txBody>
                    <a:bodyPr/>
                    <a:lstStyle/>
                    <a:p>
                      <a:r>
                        <a:rPr lang="tr-TR" dirty="0"/>
                        <a:t>3</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3392275396"/>
                  </a:ext>
                </a:extLst>
              </a:tr>
              <a:tr h="370840">
                <a:tc>
                  <a:txBody>
                    <a:bodyPr/>
                    <a:lstStyle/>
                    <a:p>
                      <a:r>
                        <a:rPr lang="tr-TR" dirty="0"/>
                        <a:t>4</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376369315"/>
                  </a:ext>
                </a:extLst>
              </a:tr>
              <a:tr h="370840">
                <a:tc>
                  <a:txBody>
                    <a:bodyPr/>
                    <a:lstStyle/>
                    <a:p>
                      <a:r>
                        <a:rPr lang="tr-TR" dirty="0"/>
                        <a:t>5</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3344408913"/>
                  </a:ext>
                </a:extLst>
              </a:tr>
              <a:tr h="370840">
                <a:tc>
                  <a:txBody>
                    <a:bodyPr/>
                    <a:lstStyle/>
                    <a:p>
                      <a:r>
                        <a:rPr lang="tr-TR" dirty="0"/>
                        <a:t>6</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3225438818"/>
                  </a:ext>
                </a:extLst>
              </a:tr>
              <a:tr h="370840">
                <a:tc>
                  <a:txBody>
                    <a:bodyPr/>
                    <a:lstStyle/>
                    <a:p>
                      <a:r>
                        <a:rPr lang="tr-TR" dirty="0"/>
                        <a:t>7</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2505556437"/>
                  </a:ext>
                </a:extLst>
              </a:tr>
              <a:tr h="370840">
                <a:tc>
                  <a:txBody>
                    <a:bodyPr/>
                    <a:lstStyle/>
                    <a:p>
                      <a:r>
                        <a:rPr lang="tr-TR" dirty="0"/>
                        <a:t>8</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81160678"/>
                  </a:ext>
                </a:extLst>
              </a:tr>
              <a:tr h="370840">
                <a:tc>
                  <a:txBody>
                    <a:bodyPr/>
                    <a:lstStyle/>
                    <a:p>
                      <a:r>
                        <a:rPr lang="tr-TR" dirty="0"/>
                        <a:t>9</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1579534126"/>
                  </a:ext>
                </a:extLst>
              </a:tr>
              <a:tr h="370840">
                <a:tc>
                  <a:txBody>
                    <a:bodyPr/>
                    <a:lstStyle/>
                    <a:p>
                      <a:r>
                        <a:rPr lang="tr-TR" dirty="0"/>
                        <a:t>10</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1146164574"/>
                  </a:ext>
                </a:extLst>
              </a:tr>
              <a:tr h="370840">
                <a:tc>
                  <a:txBody>
                    <a:bodyPr/>
                    <a:lstStyle/>
                    <a:p>
                      <a:r>
                        <a:rPr lang="tr-TR" dirty="0"/>
                        <a:t>..</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2162540036"/>
                  </a:ext>
                </a:extLst>
              </a:tr>
              <a:tr h="370840">
                <a:tc>
                  <a:txBody>
                    <a:bodyPr/>
                    <a:lstStyle/>
                    <a:p>
                      <a:r>
                        <a:rPr lang="tr-TR" dirty="0"/>
                        <a:t>..</a:t>
                      </a:r>
                    </a:p>
                  </a:txBody>
                  <a:tcPr/>
                </a:tc>
                <a:tc>
                  <a:txBody>
                    <a:bodyPr/>
                    <a:lstStyle/>
                    <a:p>
                      <a:endParaRPr lang="tr-TR" dirty="0"/>
                    </a:p>
                  </a:txBody>
                  <a:tcPr/>
                </a:tc>
                <a:tc>
                  <a:txBody>
                    <a:bodyPr/>
                    <a:lstStyle/>
                    <a:p>
                      <a:endParaRPr lang="tr-TR" dirty="0"/>
                    </a:p>
                  </a:txBody>
                  <a:tcPr/>
                </a:tc>
                <a:extLst>
                  <a:ext uri="{0D108BD9-81ED-4DB2-BD59-A6C34878D82A}">
                    <a16:rowId xmlns:a16="http://schemas.microsoft.com/office/drawing/2014/main" val="4215408030"/>
                  </a:ext>
                </a:extLst>
              </a:tr>
            </a:tbl>
          </a:graphicData>
        </a:graphic>
      </p:graphicFrame>
    </p:spTree>
    <p:extLst>
      <p:ext uri="{BB962C8B-B14F-4D97-AF65-F5344CB8AC3E}">
        <p14:creationId xmlns:p14="http://schemas.microsoft.com/office/powerpoint/2010/main" val="409826217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6</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nchor="t">
            <a:normAutofit/>
          </a:bodyPr>
          <a:lstStyle/>
          <a:p>
            <a:r>
              <a:rPr lang="tr-TR" sz="3600" b="1" dirty="0"/>
              <a:t>2. Konsept &gt; Ses/Video Uyumu</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 için ürettiğiniz</a:t>
            </a:r>
          </a:p>
          <a:p>
            <a:pPr algn="ctr"/>
            <a:r>
              <a:rPr lang="tr-TR" sz="1463" dirty="0">
                <a:solidFill>
                  <a:schemeClr val="tx1">
                    <a:lumMod val="50000"/>
                    <a:lumOff val="50000"/>
                  </a:schemeClr>
                </a:solidFill>
              </a:rPr>
              <a:t>ses efektleri ile video sahnelerinin bir biri ile uyumluluğunu gösteren ekran görüntüsünü</a:t>
            </a:r>
          </a:p>
          <a:p>
            <a:pPr algn="ctr"/>
            <a:r>
              <a:rPr lang="tr-TR" sz="1463" dirty="0">
                <a:solidFill>
                  <a:schemeClr val="tx1">
                    <a:lumMod val="50000"/>
                    <a:lumOff val="50000"/>
                  </a:schemeClr>
                </a:solidFill>
              </a:rPr>
              <a:t>bu sayfaya ekleyin!</a:t>
            </a:r>
          </a:p>
        </p:txBody>
      </p:sp>
    </p:spTree>
    <p:extLst>
      <p:ext uri="{BB962C8B-B14F-4D97-AF65-F5344CB8AC3E}">
        <p14:creationId xmlns:p14="http://schemas.microsoft.com/office/powerpoint/2010/main" val="133977778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7</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nchor="t">
            <a:normAutofit/>
          </a:bodyPr>
          <a:lstStyle/>
          <a:p>
            <a:r>
              <a:rPr lang="tr-TR" sz="3600" b="1" dirty="0"/>
              <a:t>3. Ses Düzenleme – Miksaj 3/1</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final aşamasında AU (</a:t>
            </a:r>
            <a:r>
              <a:rPr lang="tr-TR" sz="1463" dirty="0" err="1">
                <a:solidFill>
                  <a:schemeClr val="tx1">
                    <a:lumMod val="50000"/>
                    <a:lumOff val="50000"/>
                  </a:schemeClr>
                </a:solidFill>
              </a:rPr>
              <a:t>Adobe</a:t>
            </a:r>
            <a:r>
              <a:rPr lang="tr-TR" sz="1463" dirty="0">
                <a:solidFill>
                  <a:schemeClr val="tx1">
                    <a:lumMod val="50000"/>
                    <a:lumOff val="50000"/>
                  </a:schemeClr>
                </a:solidFill>
              </a:rPr>
              <a:t> </a:t>
            </a:r>
            <a:r>
              <a:rPr lang="tr-TR" sz="1463" dirty="0" err="1">
                <a:solidFill>
                  <a:schemeClr val="tx1">
                    <a:lumMod val="50000"/>
                    <a:lumOff val="50000"/>
                  </a:schemeClr>
                </a:solidFill>
              </a:rPr>
              <a:t>Audition</a:t>
            </a:r>
            <a:r>
              <a:rPr lang="tr-TR" sz="1463" dirty="0">
                <a:solidFill>
                  <a:schemeClr val="tx1">
                    <a:lumMod val="50000"/>
                    <a:lumOff val="50000"/>
                  </a:schemeClr>
                </a:solidFill>
              </a:rPr>
              <a:t>) ses düzenlemelerine ait </a:t>
            </a:r>
            <a:r>
              <a:rPr lang="tr-TR" sz="1463" dirty="0" err="1">
                <a:solidFill>
                  <a:schemeClr val="tx1">
                    <a:lumMod val="50000"/>
                    <a:lumOff val="50000"/>
                  </a:schemeClr>
                </a:solidFill>
              </a:rPr>
              <a:t>single</a:t>
            </a:r>
            <a:r>
              <a:rPr lang="tr-TR" sz="1463" dirty="0">
                <a:solidFill>
                  <a:schemeClr val="tx1">
                    <a:lumMod val="50000"/>
                    <a:lumOff val="50000"/>
                  </a:schemeClr>
                </a:solidFill>
              </a:rPr>
              <a:t> </a:t>
            </a:r>
            <a:r>
              <a:rPr lang="tr-TR" sz="1463" i="1" dirty="0" err="1">
                <a:solidFill>
                  <a:schemeClr val="tx1">
                    <a:lumMod val="50000"/>
                    <a:lumOff val="50000"/>
                  </a:schemeClr>
                </a:solidFill>
              </a:rPr>
              <a:t>channel</a:t>
            </a:r>
            <a:r>
              <a:rPr lang="tr-TR" sz="1463" i="1" dirty="0">
                <a:solidFill>
                  <a:schemeClr val="tx1">
                    <a:lumMod val="50000"/>
                    <a:lumOff val="50000"/>
                  </a:schemeClr>
                </a:solidFill>
              </a:rPr>
              <a:t> </a:t>
            </a:r>
            <a:r>
              <a:rPr lang="tr-TR" sz="1463" dirty="0">
                <a:solidFill>
                  <a:schemeClr val="tx1">
                    <a:lumMod val="50000"/>
                    <a:lumOff val="50000"/>
                  </a:schemeClr>
                </a:solidFill>
              </a:rPr>
              <a:t>(tek kanallı) ve </a:t>
            </a:r>
            <a:r>
              <a:rPr lang="tr-TR" sz="1463" i="1" dirty="0" err="1">
                <a:solidFill>
                  <a:schemeClr val="tx1">
                    <a:lumMod val="50000"/>
                    <a:lumOff val="50000"/>
                  </a:schemeClr>
                </a:solidFill>
              </a:rPr>
              <a:t>multiple</a:t>
            </a:r>
            <a:r>
              <a:rPr lang="tr-TR" sz="1463" i="1" dirty="0">
                <a:solidFill>
                  <a:schemeClr val="tx1">
                    <a:lumMod val="50000"/>
                    <a:lumOff val="50000"/>
                  </a:schemeClr>
                </a:solidFill>
              </a:rPr>
              <a:t> </a:t>
            </a:r>
            <a:r>
              <a:rPr lang="tr-TR" sz="1463" i="1" dirty="0" err="1">
                <a:solidFill>
                  <a:schemeClr val="tx1">
                    <a:lumMod val="50000"/>
                    <a:lumOff val="50000"/>
                  </a:schemeClr>
                </a:solidFill>
              </a:rPr>
              <a:t>channel</a:t>
            </a:r>
            <a:r>
              <a:rPr lang="tr-TR" sz="1463" dirty="0">
                <a:solidFill>
                  <a:schemeClr val="tx1">
                    <a:lumMod val="50000"/>
                    <a:lumOff val="50000"/>
                  </a:schemeClr>
                </a:solidFill>
              </a:rPr>
              <a:t> (çok kanallı) ses düzenlemesine ait ekran görüntülerini bu sayfaya ekleyin!</a:t>
            </a:r>
          </a:p>
        </p:txBody>
      </p:sp>
    </p:spTree>
    <p:extLst>
      <p:ext uri="{BB962C8B-B14F-4D97-AF65-F5344CB8AC3E}">
        <p14:creationId xmlns:p14="http://schemas.microsoft.com/office/powerpoint/2010/main" val="2992669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8</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nchor="t">
            <a:normAutofit/>
          </a:bodyPr>
          <a:lstStyle/>
          <a:p>
            <a:r>
              <a:rPr lang="tr-TR" sz="3600" b="1" dirty="0"/>
              <a:t>3. Ses Düzenleme – Miksaj 3/2</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final aşamasında AU (</a:t>
            </a:r>
            <a:r>
              <a:rPr lang="tr-TR" sz="1463" dirty="0" err="1">
                <a:solidFill>
                  <a:schemeClr val="tx1">
                    <a:lumMod val="50000"/>
                    <a:lumOff val="50000"/>
                  </a:schemeClr>
                </a:solidFill>
              </a:rPr>
              <a:t>Adobe</a:t>
            </a:r>
            <a:r>
              <a:rPr lang="tr-TR" sz="1463" dirty="0">
                <a:solidFill>
                  <a:schemeClr val="tx1">
                    <a:lumMod val="50000"/>
                    <a:lumOff val="50000"/>
                  </a:schemeClr>
                </a:solidFill>
              </a:rPr>
              <a:t> </a:t>
            </a:r>
            <a:r>
              <a:rPr lang="tr-TR" sz="1463" dirty="0" err="1">
                <a:solidFill>
                  <a:schemeClr val="tx1">
                    <a:lumMod val="50000"/>
                    <a:lumOff val="50000"/>
                  </a:schemeClr>
                </a:solidFill>
              </a:rPr>
              <a:t>Audition</a:t>
            </a:r>
            <a:r>
              <a:rPr lang="tr-TR" sz="1463" dirty="0">
                <a:solidFill>
                  <a:schemeClr val="tx1">
                    <a:lumMod val="50000"/>
                    <a:lumOff val="50000"/>
                  </a:schemeClr>
                </a:solidFill>
              </a:rPr>
              <a:t>) ses düzenlemelerine ait </a:t>
            </a:r>
            <a:r>
              <a:rPr lang="tr-TR" sz="1463" dirty="0" err="1">
                <a:solidFill>
                  <a:schemeClr val="tx1">
                    <a:lumMod val="50000"/>
                    <a:lumOff val="50000"/>
                  </a:schemeClr>
                </a:solidFill>
              </a:rPr>
              <a:t>single</a:t>
            </a:r>
            <a:r>
              <a:rPr lang="tr-TR" sz="1463" dirty="0">
                <a:solidFill>
                  <a:schemeClr val="tx1">
                    <a:lumMod val="50000"/>
                    <a:lumOff val="50000"/>
                  </a:schemeClr>
                </a:solidFill>
              </a:rPr>
              <a:t> </a:t>
            </a:r>
            <a:r>
              <a:rPr lang="tr-TR" sz="1463" i="1" dirty="0" err="1">
                <a:solidFill>
                  <a:schemeClr val="tx1">
                    <a:lumMod val="50000"/>
                    <a:lumOff val="50000"/>
                  </a:schemeClr>
                </a:solidFill>
              </a:rPr>
              <a:t>channel</a:t>
            </a:r>
            <a:r>
              <a:rPr lang="tr-TR" sz="1463" i="1" dirty="0">
                <a:solidFill>
                  <a:schemeClr val="tx1">
                    <a:lumMod val="50000"/>
                    <a:lumOff val="50000"/>
                  </a:schemeClr>
                </a:solidFill>
              </a:rPr>
              <a:t> </a:t>
            </a:r>
            <a:r>
              <a:rPr lang="tr-TR" sz="1463" dirty="0">
                <a:solidFill>
                  <a:schemeClr val="tx1">
                    <a:lumMod val="50000"/>
                    <a:lumOff val="50000"/>
                  </a:schemeClr>
                </a:solidFill>
              </a:rPr>
              <a:t>(tek kanallı) ve </a:t>
            </a:r>
            <a:r>
              <a:rPr lang="tr-TR" sz="1463" i="1" dirty="0" err="1">
                <a:solidFill>
                  <a:schemeClr val="tx1">
                    <a:lumMod val="50000"/>
                    <a:lumOff val="50000"/>
                  </a:schemeClr>
                </a:solidFill>
              </a:rPr>
              <a:t>multiple</a:t>
            </a:r>
            <a:r>
              <a:rPr lang="tr-TR" sz="1463" i="1" dirty="0">
                <a:solidFill>
                  <a:schemeClr val="tx1">
                    <a:lumMod val="50000"/>
                    <a:lumOff val="50000"/>
                  </a:schemeClr>
                </a:solidFill>
              </a:rPr>
              <a:t> </a:t>
            </a:r>
            <a:r>
              <a:rPr lang="tr-TR" sz="1463" i="1" dirty="0" err="1">
                <a:solidFill>
                  <a:schemeClr val="tx1">
                    <a:lumMod val="50000"/>
                    <a:lumOff val="50000"/>
                  </a:schemeClr>
                </a:solidFill>
              </a:rPr>
              <a:t>channel</a:t>
            </a:r>
            <a:r>
              <a:rPr lang="tr-TR" sz="1463" dirty="0">
                <a:solidFill>
                  <a:schemeClr val="tx1">
                    <a:lumMod val="50000"/>
                    <a:lumOff val="50000"/>
                  </a:schemeClr>
                </a:solidFill>
              </a:rPr>
              <a:t> (çok kanallı) ses düzenlemesine ait ekran görüntülerini bu sayfaya ekleyin!</a:t>
            </a:r>
          </a:p>
        </p:txBody>
      </p:sp>
    </p:spTree>
    <p:extLst>
      <p:ext uri="{BB962C8B-B14F-4D97-AF65-F5344CB8AC3E}">
        <p14:creationId xmlns:p14="http://schemas.microsoft.com/office/powerpoint/2010/main" val="32466356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ayt Numarası Yer Tutucusu 2">
            <a:extLst>
              <a:ext uri="{FF2B5EF4-FFF2-40B4-BE49-F238E27FC236}">
                <a16:creationId xmlns:a16="http://schemas.microsoft.com/office/drawing/2014/main" id="{5691F269-AD1F-F34B-BD03-E622A0C9C791}"/>
              </a:ext>
            </a:extLst>
          </p:cNvPr>
          <p:cNvSpPr>
            <a:spLocks noGrp="1"/>
          </p:cNvSpPr>
          <p:nvPr>
            <p:ph type="sldNum" sz="quarter" idx="12"/>
          </p:nvPr>
        </p:nvSpPr>
        <p:spPr/>
        <p:txBody>
          <a:bodyPr/>
          <a:lstStyle/>
          <a:p>
            <a:fld id="{1E2318A4-2775-9E4F-ACD9-F7E6797EFA37}" type="slidenum">
              <a:rPr lang="tr-TR" smtClean="0"/>
              <a:t>9</a:t>
            </a:fld>
            <a:endParaRPr lang="tr-TR"/>
          </a:p>
        </p:txBody>
      </p:sp>
      <p:sp>
        <p:nvSpPr>
          <p:cNvPr id="5" name="Unvan 4">
            <a:extLst>
              <a:ext uri="{FF2B5EF4-FFF2-40B4-BE49-F238E27FC236}">
                <a16:creationId xmlns:a16="http://schemas.microsoft.com/office/drawing/2014/main" id="{3FEC74FD-75E8-BB40-98EE-0C72EA92A5A5}"/>
              </a:ext>
            </a:extLst>
          </p:cNvPr>
          <p:cNvSpPr>
            <a:spLocks noGrp="1"/>
          </p:cNvSpPr>
          <p:nvPr>
            <p:ph type="title"/>
          </p:nvPr>
        </p:nvSpPr>
        <p:spPr/>
        <p:txBody>
          <a:bodyPr anchor="t">
            <a:normAutofit/>
          </a:bodyPr>
          <a:lstStyle/>
          <a:p>
            <a:r>
              <a:rPr lang="tr-TR" sz="3600" b="1" dirty="0"/>
              <a:t>3. Ses Düzenleme – Miksaj 3/3</a:t>
            </a:r>
          </a:p>
        </p:txBody>
      </p:sp>
      <p:sp>
        <p:nvSpPr>
          <p:cNvPr id="7" name="Oval 6">
            <a:extLst>
              <a:ext uri="{FF2B5EF4-FFF2-40B4-BE49-F238E27FC236}">
                <a16:creationId xmlns:a16="http://schemas.microsoft.com/office/drawing/2014/main" id="{FAD76D66-AFB1-0F42-A4A9-38399F6BF21F}"/>
              </a:ext>
            </a:extLst>
          </p:cNvPr>
          <p:cNvSpPr/>
          <p:nvPr/>
        </p:nvSpPr>
        <p:spPr>
          <a:xfrm>
            <a:off x="3471419" y="2255644"/>
            <a:ext cx="2963161" cy="2963161"/>
          </a:xfrm>
          <a:prstGeom prst="ellipse">
            <a:avLst/>
          </a:prstGeom>
          <a:solidFill>
            <a:schemeClr val="bg1">
              <a:lumMod val="95000"/>
            </a:schemeClr>
          </a:solidFill>
          <a:ln>
            <a:noFill/>
          </a:ln>
        </p:spPr>
        <p:style>
          <a:lnRef idx="2">
            <a:schemeClr val="dk1">
              <a:shade val="50000"/>
            </a:schemeClr>
          </a:lnRef>
          <a:fillRef idx="1">
            <a:schemeClr val="dk1"/>
          </a:fillRef>
          <a:effectRef idx="0">
            <a:schemeClr val="dk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lang="tr-TR" sz="1463" dirty="0">
                <a:solidFill>
                  <a:schemeClr val="tx1">
                    <a:lumMod val="50000"/>
                    <a:lumOff val="50000"/>
                  </a:schemeClr>
                </a:solidFill>
              </a:rPr>
              <a:t>Projenizin final aşamasında AU (</a:t>
            </a:r>
            <a:r>
              <a:rPr lang="tr-TR" sz="1463" dirty="0" err="1">
                <a:solidFill>
                  <a:schemeClr val="tx1">
                    <a:lumMod val="50000"/>
                    <a:lumOff val="50000"/>
                  </a:schemeClr>
                </a:solidFill>
              </a:rPr>
              <a:t>Adobe</a:t>
            </a:r>
            <a:r>
              <a:rPr lang="tr-TR" sz="1463" dirty="0">
                <a:solidFill>
                  <a:schemeClr val="tx1">
                    <a:lumMod val="50000"/>
                    <a:lumOff val="50000"/>
                  </a:schemeClr>
                </a:solidFill>
              </a:rPr>
              <a:t> </a:t>
            </a:r>
            <a:r>
              <a:rPr lang="tr-TR" sz="1463" dirty="0" err="1">
                <a:solidFill>
                  <a:schemeClr val="tx1">
                    <a:lumMod val="50000"/>
                    <a:lumOff val="50000"/>
                  </a:schemeClr>
                </a:solidFill>
              </a:rPr>
              <a:t>Audition</a:t>
            </a:r>
            <a:r>
              <a:rPr lang="tr-TR" sz="1463" dirty="0">
                <a:solidFill>
                  <a:schemeClr val="tx1">
                    <a:lumMod val="50000"/>
                    <a:lumOff val="50000"/>
                  </a:schemeClr>
                </a:solidFill>
              </a:rPr>
              <a:t>) ses düzenlemelerine ait </a:t>
            </a:r>
            <a:r>
              <a:rPr lang="tr-TR" sz="1463" dirty="0" err="1">
                <a:solidFill>
                  <a:schemeClr val="tx1">
                    <a:lumMod val="50000"/>
                    <a:lumOff val="50000"/>
                  </a:schemeClr>
                </a:solidFill>
              </a:rPr>
              <a:t>single</a:t>
            </a:r>
            <a:r>
              <a:rPr lang="tr-TR" sz="1463" dirty="0">
                <a:solidFill>
                  <a:schemeClr val="tx1">
                    <a:lumMod val="50000"/>
                    <a:lumOff val="50000"/>
                  </a:schemeClr>
                </a:solidFill>
              </a:rPr>
              <a:t> </a:t>
            </a:r>
            <a:r>
              <a:rPr lang="tr-TR" sz="1463" i="1" dirty="0" err="1">
                <a:solidFill>
                  <a:schemeClr val="tx1">
                    <a:lumMod val="50000"/>
                    <a:lumOff val="50000"/>
                  </a:schemeClr>
                </a:solidFill>
              </a:rPr>
              <a:t>channel</a:t>
            </a:r>
            <a:r>
              <a:rPr lang="tr-TR" sz="1463" i="1" dirty="0">
                <a:solidFill>
                  <a:schemeClr val="tx1">
                    <a:lumMod val="50000"/>
                    <a:lumOff val="50000"/>
                  </a:schemeClr>
                </a:solidFill>
              </a:rPr>
              <a:t> </a:t>
            </a:r>
            <a:r>
              <a:rPr lang="tr-TR" sz="1463" dirty="0">
                <a:solidFill>
                  <a:schemeClr val="tx1">
                    <a:lumMod val="50000"/>
                    <a:lumOff val="50000"/>
                  </a:schemeClr>
                </a:solidFill>
              </a:rPr>
              <a:t>(tek kanallı) ve </a:t>
            </a:r>
            <a:r>
              <a:rPr lang="tr-TR" sz="1463" i="1" dirty="0" err="1">
                <a:solidFill>
                  <a:schemeClr val="tx1">
                    <a:lumMod val="50000"/>
                    <a:lumOff val="50000"/>
                  </a:schemeClr>
                </a:solidFill>
              </a:rPr>
              <a:t>multiple</a:t>
            </a:r>
            <a:r>
              <a:rPr lang="tr-TR" sz="1463" i="1" dirty="0">
                <a:solidFill>
                  <a:schemeClr val="tx1">
                    <a:lumMod val="50000"/>
                    <a:lumOff val="50000"/>
                  </a:schemeClr>
                </a:solidFill>
              </a:rPr>
              <a:t> </a:t>
            </a:r>
            <a:r>
              <a:rPr lang="tr-TR" sz="1463" i="1" dirty="0" err="1">
                <a:solidFill>
                  <a:schemeClr val="tx1">
                    <a:lumMod val="50000"/>
                    <a:lumOff val="50000"/>
                  </a:schemeClr>
                </a:solidFill>
              </a:rPr>
              <a:t>channel</a:t>
            </a:r>
            <a:r>
              <a:rPr lang="tr-TR" sz="1463" dirty="0">
                <a:solidFill>
                  <a:schemeClr val="tx1">
                    <a:lumMod val="50000"/>
                    <a:lumOff val="50000"/>
                  </a:schemeClr>
                </a:solidFill>
              </a:rPr>
              <a:t> (çok kanallı) ses düzenlemesine ait ekran görüntülerini bu sayfaya ekleyin!</a:t>
            </a:r>
          </a:p>
        </p:txBody>
      </p:sp>
    </p:spTree>
    <p:extLst>
      <p:ext uri="{BB962C8B-B14F-4D97-AF65-F5344CB8AC3E}">
        <p14:creationId xmlns:p14="http://schemas.microsoft.com/office/powerpoint/2010/main" val="2709195148"/>
      </p:ext>
    </p:extLst>
  </p:cSld>
  <p:clrMapOvr>
    <a:masterClrMapping/>
  </p:clrMapOvr>
</p:sld>
</file>

<file path=ppt/theme/theme1.xml><?xml version="1.0" encoding="utf-8"?>
<a:theme xmlns:a="http://schemas.openxmlformats.org/drawingml/2006/main" name="Office Teması">
  <a:themeElements>
    <a:clrScheme name="Office Teması">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eması">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eması">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eması">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325</TotalTime>
  <Words>315</Words>
  <Application>Microsoft Macintosh PowerPoint</Application>
  <PresentationFormat>A4 Kağıt (210x297 mm)</PresentationFormat>
  <Paragraphs>79</Paragraphs>
  <Slides>12</Slides>
  <Notes>0</Notes>
  <HiddenSlides>0</HiddenSlides>
  <MMClips>0</MMClips>
  <ScaleCrop>false</ScaleCrop>
  <HeadingPairs>
    <vt:vector size="6" baseType="variant">
      <vt:variant>
        <vt:lpstr>Kullanılan Yazı Tipleri</vt:lpstr>
      </vt:variant>
      <vt:variant>
        <vt:i4>3</vt:i4>
      </vt:variant>
      <vt:variant>
        <vt:lpstr>Tema</vt:lpstr>
      </vt:variant>
      <vt:variant>
        <vt:i4>1</vt:i4>
      </vt:variant>
      <vt:variant>
        <vt:lpstr>Slayt Başlıkları</vt:lpstr>
      </vt:variant>
      <vt:variant>
        <vt:i4>12</vt:i4>
      </vt:variant>
    </vt:vector>
  </HeadingPairs>
  <TitlesOfParts>
    <vt:vector size="16" baseType="lpstr">
      <vt:lpstr>Arial</vt:lpstr>
      <vt:lpstr>Calibri</vt:lpstr>
      <vt:lpstr>Calibri Light</vt:lpstr>
      <vt:lpstr>Office Teması</vt:lpstr>
      <vt:lpstr>Topkapı Üniversitesi Güzel Sanatlar, Tasarım ve Mimarlık Fakültesi Çizgi Film ve Animasyon      (CFA413) Ses Tasarımı Final Projesi</vt:lpstr>
      <vt:lpstr>Topkapı Üniversitesi Güzel Sanatlar, Tasarım ve Mimarlık Fakültesi</vt:lpstr>
      <vt:lpstr>Proje Değerlendirme Kriterleri</vt:lpstr>
      <vt:lpstr>1. Proje</vt:lpstr>
      <vt:lpstr>2. Konsept &gt; Planlama</vt:lpstr>
      <vt:lpstr>2. Konsept &gt; Ses/Video Uyumu</vt:lpstr>
      <vt:lpstr>3. Ses Düzenleme – Miksaj 3/1</vt:lpstr>
      <vt:lpstr>3. Ses Düzenleme – Miksaj 3/2</vt:lpstr>
      <vt:lpstr>3. Ses Düzenleme – Miksaj 3/3</vt:lpstr>
      <vt:lpstr>3. Ses Efektleri İçin Materyaller 2/1</vt:lpstr>
      <vt:lpstr>3. Ses Efektleri İçin Materyaller 2/2</vt:lpstr>
      <vt:lpstr>4. Sonuç &gt; Sonuç Çıktısı</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Topkapı Üniversitesi Güzel Sanatlar, Tasarım ve Mimarlık Fakültesi Dijital Oyun Tasarımı Web Programlama (DGD309) Öğr. Gör. Soner SAN</dc:title>
  <dc:creator>Microsoft Office User</dc:creator>
  <cp:lastModifiedBy>Microsoft Office User</cp:lastModifiedBy>
  <cp:revision>39</cp:revision>
  <dcterms:created xsi:type="dcterms:W3CDTF">2023-12-20T10:42:18Z</dcterms:created>
  <dcterms:modified xsi:type="dcterms:W3CDTF">2025-12-16T06:25:28Z</dcterms:modified>
</cp:coreProperties>
</file>

<file path=docProps/thumbnail.jpeg>
</file>